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  <p:sldMasterId id="2147483785" r:id="rId3"/>
    <p:sldMasterId id="2147483953" r:id="rId4"/>
  </p:sldMasterIdLst>
  <p:sldIdLst>
    <p:sldId id="291" r:id="rId5"/>
    <p:sldId id="257" r:id="rId6"/>
    <p:sldId id="292" r:id="rId7"/>
    <p:sldId id="256" r:id="rId8"/>
    <p:sldId id="259" r:id="rId9"/>
    <p:sldId id="272" r:id="rId10"/>
    <p:sldId id="263" r:id="rId11"/>
    <p:sldId id="258" r:id="rId12"/>
    <p:sldId id="271" r:id="rId13"/>
    <p:sldId id="262" r:id="rId14"/>
    <p:sldId id="273" r:id="rId15"/>
    <p:sldId id="274" r:id="rId16"/>
    <p:sldId id="275" r:id="rId17"/>
    <p:sldId id="276" r:id="rId18"/>
    <p:sldId id="277" r:id="rId19"/>
    <p:sldId id="278" r:id="rId20"/>
    <p:sldId id="282" r:id="rId21"/>
    <p:sldId id="293" r:id="rId22"/>
    <p:sldId id="294" r:id="rId23"/>
    <p:sldId id="284" r:id="rId24"/>
    <p:sldId id="285" r:id="rId25"/>
    <p:sldId id="290" r:id="rId26"/>
    <p:sldId id="264" r:id="rId27"/>
    <p:sldId id="289" r:id="rId28"/>
    <p:sldId id="261" r:id="rId29"/>
    <p:sldId id="295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8703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82" d="100"/>
          <a:sy n="82" d="100"/>
        </p:scale>
        <p:origin x="-9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209E5-0524-4DFF-B460-3BA388C8BD27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22E21-F3FE-41AA-9C99-FBFC6E6EB4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66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5AC29-B892-4F93-9EF7-2281C3B22099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0FD84-C322-4CBE-8C0E-39367D1DE0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426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3F360-A3B1-45FD-9D6F-F9C127263E96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64D86-9C00-402F-86BF-5D3B33F478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731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31F43-2786-44A4-BF6F-8D96CC07944D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22A2B-DA48-4468-9290-FC864557E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360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A4DA8-D331-4E35-890F-6E8BF18D32A8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4D87C-8F1D-4C77-B06B-891947E422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11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3C339-0CE1-4BBE-831D-15AB3CB527FD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D9168-49DF-41C2-B564-4C8C13D3CC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17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8841D-1FE0-47F2-94A1-6D9177F41CBE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AD02A-B597-4586-A69D-77DB58742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826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C1C36-7091-43E8-A27D-F4B79BFA1A66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1CE41-ED0A-4C68-999C-96A2B57C2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9322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DE7BC-26D8-4295-AAA7-20C79907B3D7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0C730-4445-4DD7-965D-7BC502B822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9583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94F8A-EEC6-4BD2-8E08-AE8F449CAC2E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BB236-EE97-465F-8177-EB63CF6ABE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843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C72E5-6788-4946-9B3E-253297941740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C9987-7DD4-4B84-91AA-11E97F56D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472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DCF4-6949-4E93-805B-3C02F9DACB71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AC574-ECF5-4165-A78C-FCBEDD1F50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688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5C373-F4A2-4224-B79A-C59C13062B0B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DBC65-341D-44AB-B064-9E322B0402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818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188F-0CCB-4364-9B55-C129378ECA05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CAD15-9453-4D98-819F-5F479847A1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4027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57530-2393-410B-9BC1-4D21C579BC1B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C30D9-C57E-4C05-9551-BC5194BA7D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3843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0CE43-5FBD-4533-A661-FEDB88D5E614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CE89C-0CE8-42E6-813A-65F2F74F91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078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6AAF8-307E-476C-9A57-EDCEA59B6206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49B3-DF66-49BA-A539-49DB7837F3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4721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039E8-9FF7-4F21-880D-94A642665678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215F5-1053-4F04-A467-2C1AB20231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262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861BA-6B9F-4E29-9F8A-AB0657687655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55EC-4ECD-4B9B-A2CB-74AFE799F3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6532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4D0E5-1FF7-4D35-BA3C-B83191BCB194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D9351-58B9-481D-97DC-AB1A27D61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695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810C5-4185-4E7B-8273-4771B61964BA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3DBED-B6FF-421A-95E5-DCF414B325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0780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46A6E-CE01-424F-B734-87AF2A06AB6B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8045A-A49A-4029-A952-8F933CC1A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305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B15DB-9333-4FB7-AF62-435E88887941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C2822-E781-43BE-8836-0E134A5BC5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4909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AEAF5-0827-40CF-ACDB-5709ECF8F179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28AF-C0FB-4C64-BCBA-EABD3A6436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7637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8156B-5DBD-4C9D-83B3-3A28E04A5164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9C609-1E85-4FBC-BD61-951546EA94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8848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3B482-7023-421B-9BF6-D7C61DA3A41A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06C8B-F1B6-47C6-9781-5282A4F3B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2220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FA442-E4E7-46D5-9C5E-C3E2DB4FE876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D23BC-5DE8-4528-A6CC-FB16ABDA86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2673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8497-5FFC-4A04-8300-E5D14F3D36AA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09CE8-8CE9-4A9E-9BFB-0901C68DD9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7436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EB15C-7ADE-4A3A-A62A-6361F90A5C1C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9C482-79D5-4D0F-82E0-ACCC14C2F8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265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3D84-A3A9-423F-98D3-D89CEBE89817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3EA0C-DF96-4A7B-A3E0-822FA2D223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753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11333-2138-4187-A2FB-E26A304C6E6F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67BC5-0491-4B81-BC6D-027EC1FD19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41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ACF36-56AF-4E62-9C94-613BE34E36FC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1E5CD-C471-42BC-B600-A2B52DDE9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738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2CE35-C0C4-4F65-B8A6-7193ED1893A6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E1212-F404-4AF4-AFE0-A45963AA59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76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63993-9592-4CC0-AD42-73AD3BFE78E3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30121-91AF-4F18-BAEC-20E6244D65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5878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58DC8-0D0B-48E6-9437-875C146E12C0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06C97-F961-4353-9837-776B1179FF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0156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6E164-18E3-44E9-9339-BDC93B08746A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D2167-3887-4FF3-B6D2-9C59B13BD8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3123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7FB6D-D57E-453D-AB68-2E66B3599C90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AA14F-A45D-4C78-A883-9524DA7F60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2590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2CD02-9516-4DED-A450-B40813829532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95F9F-DE4E-4447-AE0A-DBF09987FC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6526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8C0D9-37A8-4682-903B-5D626F3DFA5A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733BC-796D-4CC4-83A2-CAC64ED2C7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12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6F8E5-1A1A-48F1-99DE-EB473288512F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23878-079B-41F8-9CE3-0EF8482D1D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20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81C6E-E594-4979-8C7F-CED43E6D60C9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229FF-B798-444E-BEA2-D35C3E6953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27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D2D40-FE26-4B94-86AA-727865F61598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69C81-6629-4DC4-B29F-C4CF897E18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80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11ABE-14E3-4A54-96FE-EDF3699676E9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02E19-1FF2-431D-B719-D97AE4D185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53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B6C57-FA3F-41DB-BDAE-BCD08F32980F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5F715-5EAB-44C1-BF27-354776FDFA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71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F92140-A9F2-42EC-9DB4-05C9C950609F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DE5CAD-4386-47C5-8EE6-92DAA0E96B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7" r:id="rId1"/>
    <p:sldLayoutId id="2147484228" r:id="rId2"/>
    <p:sldLayoutId id="2147484229" r:id="rId3"/>
    <p:sldLayoutId id="2147484230" r:id="rId4"/>
    <p:sldLayoutId id="2147484231" r:id="rId5"/>
    <p:sldLayoutId id="2147484232" r:id="rId6"/>
    <p:sldLayoutId id="2147484233" r:id="rId7"/>
    <p:sldLayoutId id="2147484234" r:id="rId8"/>
    <p:sldLayoutId id="2147484235" r:id="rId9"/>
    <p:sldLayoutId id="2147484236" r:id="rId10"/>
    <p:sldLayoutId id="21474842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3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F872C0D-E9DC-48C5-A348-38E6AE8A812D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AE3F4AC-B4B2-4827-AEE1-4394F9F048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4" r:id="rId1"/>
    <p:sldLayoutId id="2147484265" r:id="rId2"/>
    <p:sldLayoutId id="2147484266" r:id="rId3"/>
    <p:sldLayoutId id="2147484238" r:id="rId4"/>
    <p:sldLayoutId id="2147484267" r:id="rId5"/>
    <p:sldLayoutId id="2147484239" r:id="rId6"/>
    <p:sldLayoutId id="2147484240" r:id="rId7"/>
    <p:sldLayoutId id="2147484268" r:id="rId8"/>
    <p:sldLayoutId id="2147484241" r:id="rId9"/>
    <p:sldLayoutId id="2147484242" r:id="rId10"/>
    <p:sldLayoutId id="21474842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3C7100F0-6003-4A48-95F4-8776022155FB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1E8A207-01D7-4EA3-8570-F08A84D8E8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44" r:id="rId1"/>
    <p:sldLayoutId id="2147484245" r:id="rId2"/>
    <p:sldLayoutId id="2147484269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099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6EF23595-A459-45D4-A7C9-F6FD26CE51F6}" type="datetimeFigureOut">
              <a:rPr lang="ru-RU"/>
              <a:pPr>
                <a:defRPr/>
              </a:pPr>
              <a:t>02.08.2016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22334453-D25C-479C-A9C9-CBEE0053D3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54" r:id="rId1"/>
    <p:sldLayoutId id="2147484255" r:id="rId2"/>
    <p:sldLayoutId id="2147484270" r:id="rId3"/>
    <p:sldLayoutId id="2147484256" r:id="rId4"/>
    <p:sldLayoutId id="2147484257" r:id="rId5"/>
    <p:sldLayoutId id="2147484258" r:id="rId6"/>
    <p:sldLayoutId id="2147484259" r:id="rId7"/>
    <p:sldLayoutId id="2147484260" r:id="rId8"/>
    <p:sldLayoutId id="2147484261" r:id="rId9"/>
    <p:sldLayoutId id="2147484262" r:id="rId10"/>
    <p:sldLayoutId id="21474842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sinalefa2.files.wordpress.com/2009/06/logotolerancia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4.jpeg"/><Relationship Id="rId7" Type="http://schemas.openxmlformats.org/officeDocument/2006/relationships/hyperlink" Target="http://www.k-istine.ru/images/faith/illbaby-2.jpg" TargetMode="External"/><Relationship Id="rId2" Type="http://schemas.openxmlformats.org/officeDocument/2006/relationships/slideLayout" Target="../slideLayouts/slideLayout3.xml"/><Relationship Id="rId1" Type="http://schemas.openxmlformats.org/officeDocument/2006/relationships/audio" Target="file:///C:\Documents%20and%20Settings\user\&#1052;&#1086;&#1080;%20&#1076;&#1086;&#1082;&#1091;&#1084;&#1077;&#1085;&#1090;&#1099;\&#1056;&#1054;&#1076;&#1080;&#1090;&#1077;&#1083;&#1100;&#1089;&#1082;&#1086;&#1077;%20&#1089;&#1086;&#1073;&#1088;&#1072;&#1085;&#1080;&#1077;\120609.mp3" TargetMode="External"/><Relationship Id="rId6" Type="http://schemas.openxmlformats.org/officeDocument/2006/relationships/image" Target="../media/image16.jpeg"/><Relationship Id="rId5" Type="http://schemas.openxmlformats.org/officeDocument/2006/relationships/hyperlink" Target="http://beslan-2004.front.ru/beslan-18.jpg" TargetMode="External"/><Relationship Id="rId10" Type="http://schemas.openxmlformats.org/officeDocument/2006/relationships/image" Target="../media/image18.jpeg"/><Relationship Id="rId4" Type="http://schemas.openxmlformats.org/officeDocument/2006/relationships/image" Target="../media/image15.png"/><Relationship Id="rId9" Type="http://schemas.openxmlformats.org/officeDocument/2006/relationships/hyperlink" Target="http://umdb.org.ua/images/imgs/__local10061/impsize/1248813386619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open.az/uploads/posts/2010-02/1267282401_familie_9576952_m2.jpg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hyperlink" Target="http://megalife.com.ua/uploads/posts/1188964036_11.jpg" TargetMode="External"/><Relationship Id="rId7" Type="http://schemas.openxmlformats.org/officeDocument/2006/relationships/hyperlink" Target="http://img707.imageshack.us/img707/1792/realizethingsbeforeitst.jpg" TargetMode="External"/><Relationship Id="rId12" Type="http://schemas.openxmlformats.org/officeDocument/2006/relationships/image" Target="../media/image35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jpeg"/><Relationship Id="rId11" Type="http://schemas.openxmlformats.org/officeDocument/2006/relationships/hyperlink" Target="http://newspringtime.files.wordpress.com/2009/11/fathers-love3.jpg" TargetMode="External"/><Relationship Id="rId5" Type="http://schemas.openxmlformats.org/officeDocument/2006/relationships/hyperlink" Target="http://www.youthink.com/quiz_images/quiz164outcome2.jpg" TargetMode="External"/><Relationship Id="rId10" Type="http://schemas.openxmlformats.org/officeDocument/2006/relationships/image" Target="../media/image34.jpeg"/><Relationship Id="rId4" Type="http://schemas.openxmlformats.org/officeDocument/2006/relationships/image" Target="../media/image31.jpeg"/><Relationship Id="rId9" Type="http://schemas.openxmlformats.org/officeDocument/2006/relationships/hyperlink" Target="http://rb7.ru/files/story_img/kapital_408979.jp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jpeg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7" Type="http://schemas.openxmlformats.org/officeDocument/2006/relationships/image" Target="../media/image43.jpeg"/><Relationship Id="rId2" Type="http://schemas.openxmlformats.org/officeDocument/2006/relationships/hyperlink" Target="http://novostivl.ru/files/files/41/1344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dea.ru/files/Image/picture/october/deti%20lubiat%20peterburg.jpg" TargetMode="External"/><Relationship Id="rId5" Type="http://schemas.openxmlformats.org/officeDocument/2006/relationships/image" Target="../media/image42.jpeg"/><Relationship Id="rId4" Type="http://schemas.openxmlformats.org/officeDocument/2006/relationships/hyperlink" Target="http://www.arambol.ru/i/Media/Photo/3371.jpg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hyperlink" Target="http://img11.nnm.ru/a/8/8/f/2/0dc442bf3156bba7f13fd2caf72.jpg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hyperlink" Target="http://www.e1.ru/news/images/270/771/270771/24191.jpg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pedsovet.su/load/12-1-0-371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static2.aif.ru/public/article/697/f450cc906f13346529d8aed7a26d045f_big.jpg" TargetMode="Externa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living-stones.narod.ru/11disciple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picfor.bildero.net/001B345A/Peace-Love-and-LightReikiAna-peace-love-and-light-animals-inside-tags-Sammy-labrujita-ceca-Love-this-for-me-nature_large.jp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ctrTitle"/>
          </p:nvPr>
        </p:nvSpPr>
        <p:spPr>
          <a:xfrm>
            <a:off x="684213" y="549275"/>
            <a:ext cx="7772400" cy="2879725"/>
          </a:xfrm>
        </p:spPr>
        <p:txBody>
          <a:bodyPr/>
          <a:lstStyle/>
          <a:p>
            <a:r>
              <a:rPr lang="ru-RU" altLang="ru-RU" smtClean="0"/>
              <a:t>Родительское собрание</a:t>
            </a:r>
            <a:br>
              <a:rPr lang="ru-RU" altLang="ru-RU" smtClean="0"/>
            </a:br>
            <a:r>
              <a:rPr lang="ru-RU" altLang="ru-RU" smtClean="0"/>
              <a:t>«Как воспитать толерантного человека»</a:t>
            </a:r>
          </a:p>
        </p:txBody>
      </p:sp>
      <p:pic>
        <p:nvPicPr>
          <p:cNvPr id="12291" name="Picture 5" descr="Картинка 68 из 2280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213100"/>
            <a:ext cx="3295650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1"/>
          <p:cNvSpPr>
            <a:spLocks noChangeArrowheads="1"/>
          </p:cNvSpPr>
          <p:nvPr/>
        </p:nvSpPr>
        <p:spPr bwMode="auto">
          <a:xfrm>
            <a:off x="971550" y="750888"/>
            <a:ext cx="7272338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4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Предрассудок </a:t>
            </a:r>
            <a:r>
              <a:rPr lang="ru-RU" altLang="ru-RU"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негативное отношение к человеку или какой-либо группе людей, о которых вы на самом деле ничего не знаете. Это также негативное отношение на основании не личного знакомства с человеком, а мнения (стереотипа) по поводу группы, к которой он принадлежит. Он обычно появляется у нас благодаря тому, что уже принят в том обществе или группе, где мы находимся. Существуют разные виды предрассудков. Они могут быть связаны с полом, возрастом, национальной принадлежностью, приверженностью к определенной религии, происхождением, уровнем дохода, сексуальной ориентацией или инвалидностью человека</a:t>
            </a:r>
            <a:br>
              <a:rPr lang="ru-RU" altLang="ru-RU"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ru-RU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388" y="1773238"/>
            <a:ext cx="8569325" cy="1416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4300" b="1" cap="all" dirty="0">
                <a:ln w="6350">
                  <a:noFill/>
                </a:ln>
                <a:solidFill>
                  <a:srgbClr val="10CF9B">
                    <a:lumMod val="50000"/>
                  </a:srgb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Arial"/>
                <a:ea typeface="+mj-ea"/>
                <a:cs typeface="+mj-cs"/>
              </a:rPr>
              <a:t>Как воспитать толерантного человека?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одзаголовок 2"/>
          <p:cNvSpPr>
            <a:spLocks noGrp="1"/>
          </p:cNvSpPr>
          <p:nvPr>
            <p:ph idx="1"/>
          </p:nvPr>
        </p:nvSpPr>
        <p:spPr>
          <a:xfrm>
            <a:off x="395288" y="404813"/>
            <a:ext cx="8229600" cy="5832475"/>
          </a:xfrm>
        </p:spPr>
        <p:txBody>
          <a:bodyPr/>
          <a:lstStyle/>
          <a:p>
            <a:pPr eaLnBrk="1" hangingPunct="1"/>
            <a:r>
              <a:rPr lang="ru-RU" altLang="ru-RU" sz="1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Родители должны:</a:t>
            </a:r>
          </a:p>
          <a:p>
            <a:pPr algn="just" eaLnBrk="1" hangingPunct="1"/>
            <a:r>
              <a:rPr lang="ru-RU" altLang="ru-RU" sz="1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Во-первых, не обижать ребенка</a:t>
            </a:r>
          </a:p>
          <a:p>
            <a:pPr algn="just" eaLnBrk="1" hangingPunct="1"/>
            <a:r>
              <a:rPr lang="ru-RU" altLang="ru-RU" sz="1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Во-вторых, выслушивать его мнение и считаться с ним</a:t>
            </a:r>
          </a:p>
          <a:p>
            <a:pPr algn="just" eaLnBrk="1" hangingPunct="1"/>
            <a:r>
              <a:rPr lang="ru-RU" altLang="ru-RU" sz="1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В-третьих, уметь прощать обиды и просить прощения у ребенка. Это самый сложный момент, но, в то же время, и самый важный, поскольку у детей обостренное чувство справедливости</a:t>
            </a:r>
          </a:p>
          <a:p>
            <a:pPr algn="just" eaLnBrk="1" hangingPunct="1"/>
            <a:r>
              <a:rPr lang="ru-RU" altLang="ru-RU" sz="1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В-четвертых, уметь договариваться без ссор и разрушительных конфликтов. Под словосочетанием «разрушительный конфликт» подразумевается противостояние, которое наносит «противнику» ущерб, моральный или физический. Разумеется, что в повседневной жизни невозможно избежать противоречий интересов, желаний и мнений. Задача – обратить конфликт в конструктивный, вызвав ребенка к разговору о возникших противоречиях и к совместному принятию компромиссных решений</a:t>
            </a:r>
          </a:p>
          <a:p>
            <a:pPr algn="just" eaLnBrk="1" hangingPunct="1"/>
            <a:r>
              <a:rPr lang="ru-RU" altLang="ru-RU" sz="1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В-пятых, нельзя унижать достоинство ребенка – игнорировать его, проявлять неуважение к его увлечениям и т.п.</a:t>
            </a:r>
          </a:p>
          <a:p>
            <a:pPr algn="just" eaLnBrk="1" hangingPunct="1"/>
            <a:r>
              <a:rPr lang="ru-RU" altLang="ru-RU" sz="1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В-шестых, не стоит заставлять ребенка с помощью силы делать то, что хочется вам</a:t>
            </a:r>
          </a:p>
          <a:p>
            <a:pPr algn="just" eaLnBrk="1" hangingPunct="1"/>
            <a:endParaRPr lang="ru-RU" altLang="ru-RU" sz="2000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323850" y="836613"/>
            <a:ext cx="8516938" cy="5516562"/>
          </a:xfrm>
        </p:spPr>
        <p:txBody>
          <a:bodyPr/>
          <a:lstStyle/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Тест для родителей</a:t>
            </a:r>
            <a:endParaRPr lang="ru-RU" altLang="ru-RU" sz="20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«Пытаетесь ли Вы понять своего ребенка?»</a:t>
            </a:r>
            <a:endParaRPr lang="ru-RU" altLang="ru-RU" sz="20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Из трех ответов на каждый вопрос выберите один, затем подсчитайте, каких ответов больше всего – А, Б, В. 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b="1" u="sng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1. Ребенок капризничает. Не ест суп, хотя всегда ел. Вы:</a:t>
            </a:r>
            <a:endParaRPr lang="ru-RU" altLang="ru-RU" sz="2000" b="1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а) дадите ему другое блюдо;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б) разрешите выйти ему из-за стола;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в) не выпустите его из-за стола до тех пор, пока не съест все.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b="1" u="sng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Ваш ребенок во дворе «круто» поссорился со сверстниками. Вы:</a:t>
            </a:r>
            <a:endParaRPr lang="ru-RU" altLang="ru-RU" sz="2000" b="1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а) идете во двор и разбираетесь с детьми;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б) советуете ребенку самому уладить конфликт;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в) предлагаете остаться дома.</a:t>
            </a:r>
          </a:p>
          <a:p>
            <a:endParaRPr lang="ru-RU" alt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1"/>
          <p:cNvSpPr>
            <a:spLocks noChangeArrowheads="1"/>
          </p:cNvSpPr>
          <p:nvPr/>
        </p:nvSpPr>
        <p:spPr bwMode="auto">
          <a:xfrm>
            <a:off x="900113" y="620713"/>
            <a:ext cx="78486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b="1" u="sng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 Ваш ребенок смотрит фильм вместо того, чтобы делать уроки. Вы:</a:t>
            </a:r>
            <a:endParaRPr lang="ru-RU" altLang="ru-RU" sz="2000" b="1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а) начнете ругать ребенка, кричать;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б) попытаетесь выяснить, почему он не делает уроки, возможно, сядете рядом и разберете вместе с ним домашнее задание;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в) без слов выключите телевизор.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b="1" u="sng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4. Ваш ребенок скрыл от Вас полученные «двойки»:</a:t>
            </a:r>
            <a:endParaRPr lang="ru-RU" altLang="ru-RU" sz="2000" b="1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а) Вы в гневе и за «двойки», и за их сокрытие, запрещаете все, кроме уроков;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б) пытаетесь помочь исправить положение;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в) физически или как-нибудь иначе наказываете подростка.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 b="1" u="sng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5. Ваш сын (дочь) гораздо позже назначенного времени вернулся (ась) домой:</a:t>
            </a:r>
            <a:endParaRPr lang="ru-RU" altLang="ru-RU" sz="2000" b="1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а) не выяснив причины, начинаете ругать;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б) обсудите случившееся, выясните, почему задержался и договоритесь, что впредь опозданий не будет;</a:t>
            </a:r>
          </a:p>
          <a:p>
            <a:pPr algn="just"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в) накажете.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рямоугольник 1"/>
          <p:cNvSpPr>
            <a:spLocks noChangeArrowheads="1"/>
          </p:cNvSpPr>
          <p:nvPr/>
        </p:nvSpPr>
        <p:spPr bwMode="auto">
          <a:xfrm>
            <a:off x="1042988" y="1444625"/>
            <a:ext cx="7489825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Под каждой буквой прочтите мнение о себе.</a:t>
            </a:r>
          </a:p>
          <a:p>
            <a:pPr algn="just" eaLnBrk="1" hangingPunct="1"/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 </a:t>
            </a: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это тип авторитарного родителя, который мало доверяет своему ребенку, мало понимает его потребности.</a:t>
            </a:r>
          </a:p>
          <a:p>
            <a:pPr algn="just" eaLnBrk="1" hangingPunct="1"/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</a:t>
            </a: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это тип родителя, признающего право ребенка на личный опыт, даже ошибки, и пытающегося научить его отвечать за себя и свои поступки.</a:t>
            </a:r>
          </a:p>
          <a:p>
            <a:pPr algn="just" eaLnBrk="1" hangingPunct="1"/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</a:t>
            </a: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тип родителя, не пытающегося понять ребенка, основным его методом воспитания является порицание и наказание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1"/>
          <p:cNvSpPr>
            <a:spLocks noChangeArrowheads="1"/>
          </p:cNvSpPr>
          <p:nvPr/>
        </p:nvSpPr>
        <p:spPr bwMode="auto">
          <a:xfrm>
            <a:off x="1042988" y="620713"/>
            <a:ext cx="7129462" cy="573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sz="28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Правила воспитания.</a:t>
            </a:r>
            <a:endParaRPr lang="ru-RU" altLang="ru-RU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ребенка постоянно критиковать, он учится 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ненавидеть.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ребенок живет во вражде, он учится 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агрессивности.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ребенка высмеивают, он становится 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замкнутым.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ребенок растет в упреках, он учится жить 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чувством вины.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ребенок растет в терпимости, он учится 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принимать других.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ребенка подбадривают, он учится 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верить в себя.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ребенок растет в честности, он учится 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быть справедливым.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ребенок растет в безопасности, он учится 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верить в себя.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ребенок живет в понимании и дружелюбии, он учится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r>
              <a:rPr lang="ru-RU" alt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находить любовь в этом мире</a:t>
            </a:r>
          </a:p>
          <a:p>
            <a:pPr eaLnBrk="1" hangingPunct="1">
              <a:buClr>
                <a:srgbClr val="000000"/>
              </a:buClr>
              <a:buFont typeface="Wingdings 2" pitchFamily="18" charset="2"/>
              <a:buNone/>
            </a:pPr>
            <a:endParaRPr lang="ru-RU" altLang="ru-RU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7086600" cy="18288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Бывают дни, годы, десятилетия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…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8675" name="Picture 4" descr="C:\Documents and Settings\user\Рабочий стол\толерантн\Дети\5426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196975"/>
            <a:ext cx="2757487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120609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858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6" descr="http://beslan-2004.front.ru/beslan-18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789363"/>
            <a:ext cx="31178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12" descr="http://www.k-istine.ru/images/faith/illbaby-2.jp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25538"/>
            <a:ext cx="32385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16" descr="Картинка 42 из 46030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429000"/>
            <a:ext cx="4052887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8" y="5857875"/>
            <a:ext cx="7086600" cy="10001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6000" b="1" i="1" dirty="0" smtClean="0">
                <a:solidFill>
                  <a:schemeClr val="accent4">
                    <a:lumMod val="50000"/>
                  </a:schemeClr>
                </a:solidFill>
              </a:rPr>
              <a:t>когда сложно</a:t>
            </a:r>
            <a:endParaRPr lang="ru-RU" sz="60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Tm="9000"/>
  <p:timing>
    <p:tnLst>
      <p:par>
        <p:cTn id="1" dur="indefinite" restart="never" nodeType="tmRoot">
          <p:childTnLst>
            <p:audio>
              <p:cMediaNode numSld="10">
                <p:cTn id="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0"/>
            <a:ext cx="8229600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Бывают секунды. Минуты…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643563"/>
            <a:ext cx="9144000" cy="6683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от которых зависит очень многое</a:t>
            </a:r>
            <a:endParaRPr lang="ru-RU" sz="4400" b="1" dirty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9700" name="Picture 2" descr="C:\Documents and Settings\user\Рабочий стол\толерантн\Дети\сс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285875"/>
            <a:ext cx="17303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4" descr="C:\Documents and Settings\user\Рабочий стол\толерантн\Дети\ссора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1268413"/>
            <a:ext cx="1438275" cy="175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5" descr="C:\Documents and Settings\user\Рабочий стол\толерантн\Дети\ссо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11"/>
          <a:stretch>
            <a:fillRect/>
          </a:stretch>
        </p:blipFill>
        <p:spPr bwMode="auto">
          <a:xfrm>
            <a:off x="5072063" y="3357563"/>
            <a:ext cx="2143125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8" descr="C:\Documents and Settings\user\Рабочий стол\внеклассная работа\семь\318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425" y="3357563"/>
            <a:ext cx="2798763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2" descr="C:\Documents and Settings\user\Рабочий стол\толерантн\Дети\сс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268413"/>
            <a:ext cx="17303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9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285750"/>
            <a:ext cx="8229600" cy="1828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 в эти секунды нельзя допустить ошибку…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5357813"/>
            <a:ext cx="8143875" cy="11096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иначе после этого не останется ничего, кроме боли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0724" name="Picture 6" descr="C:\Documents and Settings\user\Рабочий стол\внеклассная работа\семь\c160a7a9c204756937b9d235034_pre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565400"/>
            <a:ext cx="3357563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2" descr="Картинка 3 из 99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492375"/>
            <a:ext cx="3836988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studproekt.stavsu.ru/images/9/9a/%D0%9F%D1%80%D0%BE%D0%B5%D0%BA%D1%82_%D0%97%D0%B0%D1%85%D0%B0%D1%80%D0%BE%D0%B2%D0%BE%D0%B9%D0%A1%D0%90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357188"/>
            <a:ext cx="8229600" cy="1343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 в эти минуты так важно сказать главные слова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0" y="5357813"/>
            <a:ext cx="6400800" cy="12525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вспомнить, что есть нечто большее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1748" name="Picture 2" descr="C:\Documents and Settings\user\Рабочий стол\толерантн\Дети\сс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643063"/>
            <a:ext cx="1825625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3" descr="C:\Documents and Settings\user\Рабочий стол\толерантн\Дети\св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143375"/>
            <a:ext cx="20351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4" descr="C:\Documents and Settings\user\Рабочий стол\толерантн\Дети\4444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000500"/>
            <a:ext cx="2365375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5" descr="C:\Documents and Settings\user\Рабочий стол\толерантн\Дети\265136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3143250"/>
            <a:ext cx="28575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6" descr="C:\Documents and Settings\user\Рабочий стол\толерантн\Дети\deti1_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1643063"/>
            <a:ext cx="22828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750" y="0"/>
            <a:ext cx="8229600" cy="17287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Любовь к человеку просто за то…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2771" name="Picture 2" descr="C:\Documents and Settings\user\Рабочий стол\толерантн\Дети\img_37744038_9722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4508500"/>
            <a:ext cx="2690813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4" descr="Картинка 54 из 64000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789363"/>
            <a:ext cx="3006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8" descr="Картинка 58 из 64000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213100"/>
            <a:ext cx="2185987" cy="334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14" descr="Картинка 151 из 64000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836613"/>
            <a:ext cx="3097212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5876925"/>
            <a:ext cx="6400800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i="1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что он человек</a:t>
            </a:r>
            <a:endParaRPr lang="ru-RU" sz="5400" b="1" i="1" dirty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2776" name="Picture 18" descr="Картинка 15 из 64000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513"/>
            <a:ext cx="3449638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24" descr="Картинка 11 из 64000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76475"/>
            <a:ext cx="3079750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9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88" y="214313"/>
            <a:ext cx="8229600" cy="1828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Ради поколений мы жмём друг другу руки  и строим мосты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3795" name="Picture 2" descr="C:\Documents and Settings\user\Рабочий стол\толерантн\Дети\р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3071813"/>
            <a:ext cx="17843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4" descr="C:\Documents and Settings\user\Рабочий стол\толерантн\Дети\112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4572000"/>
            <a:ext cx="25717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6" descr="C:\Documents and Settings\user\Рабочий стол\толерантн\Дети\2310210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071688"/>
            <a:ext cx="28575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7" descr="C:\Documents and Settings\user\Рабочий стол\толерантн\Дети\8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288" y="2286000"/>
            <a:ext cx="2582862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8" descr="C:\Documents and Settings\user\Рабочий стол\толерантн\Дети\195741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500563"/>
            <a:ext cx="2863850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9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6" descr="Картинка 12 из 4518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500438"/>
            <a:ext cx="4268787" cy="320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8" descr="Картинка 47 из 45183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88913"/>
            <a:ext cx="4318000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10" descr="Картинка 12 из 22800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57563"/>
            <a:ext cx="4695825" cy="338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8313" y="260350"/>
            <a:ext cx="3816350" cy="4156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Россия – наша общая Родина!</a:t>
            </a:r>
          </a:p>
          <a:p>
            <a:pPr>
              <a:defRPr/>
            </a:pP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Наши дети - наша жизнь! Их жизнь в наших руках. Поможем им не быть вовлеченными в бессмысленные агрессивные действия провокаторов и сохранить свои хрупкие 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жизни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ctrTitle"/>
          </p:nvPr>
        </p:nvSpPr>
        <p:spPr>
          <a:xfrm>
            <a:off x="323850" y="115888"/>
            <a:ext cx="8229600" cy="1992312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Наша Земля – это место, где мы можем любить друг друга, соблюдать традиции и продолжать начатую нами </a:t>
            </a:r>
            <a:r>
              <a:rPr lang="ru-RU" altLang="ru-RU" sz="3600" b="1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историю,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634038"/>
            <a:ext cx="6400800" cy="1223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800" b="1" i="1" dirty="0" smtClean="0">
                <a:solidFill>
                  <a:srgbClr val="FFFF00"/>
                </a:solidFill>
              </a:rPr>
              <a:t>основанную на принципах толерантности</a:t>
            </a:r>
            <a:endParaRPr lang="ru-RU" sz="2800" b="1" i="1" dirty="0">
              <a:solidFill>
                <a:srgbClr val="FFFF00"/>
              </a:solidFill>
            </a:endParaRPr>
          </a:p>
        </p:txBody>
      </p:sp>
      <p:pic>
        <p:nvPicPr>
          <p:cNvPr id="35844" name="Picture 2" descr="Картинка 51 из 63199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700213"/>
            <a:ext cx="446405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5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866" name="Прямоугольник 4"/>
          <p:cNvSpPr>
            <a:spLocks noChangeArrowheads="1"/>
          </p:cNvSpPr>
          <p:nvPr/>
        </p:nvSpPr>
        <p:spPr bwMode="auto">
          <a:xfrm>
            <a:off x="827088" y="333375"/>
            <a:ext cx="6913562" cy="1692275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FFFF00"/>
                </a:solidFill>
              </a:rPr>
              <a:t>Мы получим больше, чем отдадим, если будем чаще вспоминать про то, что нас соединяет, про то, что человек становится Человеком только благодаря другому человеку.</a:t>
            </a:r>
            <a:r>
              <a:rPr lang="ru-RU" altLang="ru-RU" sz="2000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ru-RU" altLang="ru-RU" sz="2400" b="1">
                <a:solidFill>
                  <a:srgbClr val="FFFF00"/>
                </a:solidFill>
              </a:rPr>
              <a:t>Мы живем, потому что мы разные</a:t>
            </a:r>
          </a:p>
        </p:txBody>
      </p:sp>
      <p:pic>
        <p:nvPicPr>
          <p:cNvPr id="36867" name="Picture 2" descr="Картинка 40 из 2280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205038"/>
            <a:ext cx="6503988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altLang="ru-RU" sz="36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Ресурсы:</a:t>
            </a:r>
          </a:p>
          <a:p>
            <a:r>
              <a:rPr lang="ru-RU" altLang="ru-RU" sz="2400" b="1" u="sng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http://pedsovet.su/load/12-1-0-3714</a:t>
            </a:r>
            <a:endParaRPr lang="ru-RU" altLang="ru-RU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altLang="ru-RU" sz="24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rutube.ru/tracks/1963820.html</a:t>
            </a:r>
            <a:endParaRPr lang="ru-RU" altLang="ru-RU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altLang="ru-RU" sz="24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http://www.lovestuff.ru/relationship/livingtogether</a:t>
            </a:r>
            <a:endParaRPr lang="ru-RU" altLang="ru-RU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Arial" charset="0"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Картинка 16 из 644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bright="6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8642350" cy="619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Прямоугольник 3"/>
          <p:cNvSpPr>
            <a:spLocks noChangeArrowheads="1"/>
          </p:cNvSpPr>
          <p:nvPr/>
        </p:nvSpPr>
        <p:spPr bwMode="auto">
          <a:xfrm>
            <a:off x="323850" y="333375"/>
            <a:ext cx="8569325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200">
                <a:solidFill>
                  <a:schemeClr val="bg1"/>
                </a:solidFill>
                <a:latin typeface="Arial Narrow" pitchFamily="34" charset="0"/>
              </a:rPr>
              <a:t>Ксенофобия – это «основная психологическая движущая сила самых кровавых и бессмысленных конфликтов в истории человечества. Она — психологический механизм всех религиозных и межнациональных войн, геноцида, погромов и этнических чисток…Ксенофобия — цепная реакция, быстро становящаяся неуправляемой, кислота, разъедающая общество. Ее легко разжечь, остановить же практически невозможно» А.С.Штемберг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323850" y="785813"/>
            <a:ext cx="8351838" cy="478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800" b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Интолерантность – </a:t>
            </a:r>
            <a:r>
              <a:rPr lang="ru-RU" altLang="ru-RU" sz="280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нетерпимость, основывается на убеждении, что твои взгляды, твой образ жизни правильнее других. Нетерпимость – не просто отсутствие чувства солидарности, это неприятие другого за то, что он чувствует. Интолерантные личности делят мир на черный и белый. Для них есть только два вида людей – хорошие и плохие - и только один правильный путь в жизни. Они не могут относиться к чему–то нейтрально и все происходящее либо одобряют, либо нет.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ru-RU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79388" y="417513"/>
            <a:ext cx="8785225" cy="311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87030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Толерантность – признание, уважение и соблюдение прав и свобод всех людей без различения социальных, классовых, религиозных, этнических и иных особенностей</a:t>
            </a:r>
            <a:r>
              <a:rPr lang="ru-RU" altLang="ru-RU" sz="3600" b="1">
                <a:solidFill>
                  <a:srgbClr val="870306"/>
                </a:solidFill>
                <a:latin typeface="Calibri" pitchFamily="34" charset="0"/>
                <a:cs typeface="Times New Roman" pitchFamily="18" charset="0"/>
              </a:rPr>
              <a:t>.</a:t>
            </a:r>
            <a:endParaRPr lang="ru-RU" altLang="ru-RU" sz="3600">
              <a:solidFill>
                <a:srgbClr val="870306"/>
              </a:solidFill>
              <a:latin typeface="Calibri" pitchFamily="34" charset="0"/>
            </a:endParaRPr>
          </a:p>
          <a:p>
            <a:endParaRPr lang="ru-RU" altLang="ru-RU">
              <a:latin typeface="Calibri" pitchFamily="34" charset="0"/>
            </a:endParaRPr>
          </a:p>
        </p:txBody>
      </p:sp>
      <p:pic>
        <p:nvPicPr>
          <p:cNvPr id="16388" name="Picture 7" descr="Картинка 53 из 2280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213100"/>
            <a:ext cx="4700587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468313" y="142875"/>
            <a:ext cx="80645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Основными составляющими системы толерантности являются: </a:t>
            </a:r>
            <a:endParaRPr lang="ru-RU" altLang="ru-RU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• </a:t>
            </a:r>
            <a:r>
              <a:rPr lang="ru-RU" altLang="ru-RU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презумпция личности </a:t>
            </a:r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оценка каждого человека по его конкретным чертам и поступкам, а не на основе его национальной, религиозной и других характеристик; </a:t>
            </a:r>
            <a:endParaRPr lang="ru-RU" altLang="ru-RU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• </a:t>
            </a:r>
            <a:r>
              <a:rPr lang="ru-RU" altLang="ru-RU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презумпция прав человека </a:t>
            </a:r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каждый человек имеет право на любые проявления национальных, религиозных и других характеристик в своем поведении и высказываниях, если они не противоречат нормам права и морали общества и общности; </a:t>
            </a:r>
            <a:endParaRPr lang="ru-RU" altLang="ru-RU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• </a:t>
            </a:r>
            <a:r>
              <a:rPr lang="ru-RU" altLang="ru-RU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ориентация на терпимость </a:t>
            </a:r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 недостаткам, слабостям и ошибкам других людей, если они не противоречат нормам морали и права говоря другим языком, готовность прощать людям все их грехи за исключением особенно тяжких; </a:t>
            </a:r>
          </a:p>
          <a:p>
            <a:pPr algn="just"/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• </a:t>
            </a:r>
            <a:r>
              <a:rPr lang="ru-RU" altLang="ru-RU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ценность согласия и ненасильственного разрешения конфликтов</a:t>
            </a:r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</a:t>
            </a:r>
            <a:endParaRPr lang="ru-RU" altLang="ru-RU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• </a:t>
            </a:r>
            <a:r>
              <a:rPr lang="ru-RU" altLang="ru-RU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ценность человеческой жизни и отсутствия физических страданий; </a:t>
            </a:r>
            <a:endParaRPr lang="ru-RU" altLang="ru-RU" sz="2000" b="1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• </a:t>
            </a:r>
            <a:r>
              <a:rPr lang="ru-RU" altLang="ru-RU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ценность следования нормам прав</a:t>
            </a:r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а; </a:t>
            </a:r>
            <a:endParaRPr lang="ru-RU" altLang="ru-RU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• </a:t>
            </a:r>
            <a:r>
              <a:rPr lang="ru-RU" altLang="ru-RU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ценность сострадания, сопереживания, сочувствия</a:t>
            </a:r>
            <a:r>
              <a:rPr lang="ru-RU" altLang="ru-RU" sz="2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endParaRPr lang="ru-RU" altLang="ru-RU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 descr="C:\Users\ishimova\Desktop\MP900422987.JPG"/>
          <p:cNvPicPr>
            <a:picLocks noChangeAspect="1" noChangeArrowheads="1"/>
          </p:cNvPicPr>
          <p:nvPr/>
        </p:nvPicPr>
        <p:blipFill>
          <a:blip r:embed="rId2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Овал 25"/>
          <p:cNvSpPr/>
          <p:nvPr/>
        </p:nvSpPr>
        <p:spPr>
          <a:xfrm>
            <a:off x="2411413" y="2205038"/>
            <a:ext cx="3600450" cy="20875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8436" name="Group 86"/>
          <p:cNvGrpSpPr>
            <a:grpSpLocks/>
          </p:cNvGrpSpPr>
          <p:nvPr/>
        </p:nvGrpSpPr>
        <p:grpSpPr bwMode="auto">
          <a:xfrm>
            <a:off x="0" y="188913"/>
            <a:ext cx="9323388" cy="6478587"/>
            <a:chOff x="350" y="403"/>
            <a:chExt cx="5125" cy="4081"/>
          </a:xfrm>
        </p:grpSpPr>
        <p:sp>
          <p:nvSpPr>
            <p:cNvPr id="16" name="Text Box 74"/>
            <p:cNvSpPr txBox="1">
              <a:spLocks noChangeArrowheads="1"/>
            </p:cNvSpPr>
            <p:nvPr/>
          </p:nvSpPr>
          <p:spPr bwMode="auto">
            <a:xfrm>
              <a:off x="1755" y="2081"/>
              <a:ext cx="19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3200" b="1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Толерантность</a:t>
              </a:r>
            </a:p>
          </p:txBody>
        </p:sp>
        <p:sp>
          <p:nvSpPr>
            <p:cNvPr id="18438" name="Text Box 75"/>
            <p:cNvSpPr txBox="1">
              <a:spLocks noChangeArrowheads="1"/>
            </p:cNvSpPr>
            <p:nvPr/>
          </p:nvSpPr>
          <p:spPr bwMode="auto">
            <a:xfrm>
              <a:off x="2496" y="816"/>
              <a:ext cx="7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altLang="ru-RU"/>
            </a:p>
          </p:txBody>
        </p:sp>
        <p:sp>
          <p:nvSpPr>
            <p:cNvPr id="18" name="Text Box 77"/>
            <p:cNvSpPr txBox="1">
              <a:spLocks noChangeArrowheads="1"/>
            </p:cNvSpPr>
            <p:nvPr/>
          </p:nvSpPr>
          <p:spPr bwMode="auto">
            <a:xfrm rot="5400000" flipV="1">
              <a:off x="2038" y="911"/>
              <a:ext cx="1270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spc="3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Прощение</a:t>
              </a:r>
            </a:p>
          </p:txBody>
        </p:sp>
        <p:sp>
          <p:nvSpPr>
            <p:cNvPr id="19" name="Text Box 78"/>
            <p:cNvSpPr txBox="1">
              <a:spLocks noChangeArrowheads="1"/>
            </p:cNvSpPr>
            <p:nvPr/>
          </p:nvSpPr>
          <p:spPr bwMode="auto">
            <a:xfrm rot="5400000">
              <a:off x="2033" y="3548"/>
              <a:ext cx="1451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000" b="1" spc="3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ru-RU" sz="2400" b="1" spc="3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Милосердие</a:t>
              </a:r>
            </a:p>
          </p:txBody>
        </p:sp>
        <p:sp>
          <p:nvSpPr>
            <p:cNvPr id="20" name="Text Box 79"/>
            <p:cNvSpPr txBox="1">
              <a:spLocks noChangeArrowheads="1"/>
            </p:cNvSpPr>
            <p:nvPr/>
          </p:nvSpPr>
          <p:spPr bwMode="auto">
            <a:xfrm>
              <a:off x="350" y="2352"/>
              <a:ext cx="132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spc="3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Сострадание</a:t>
              </a:r>
            </a:p>
          </p:txBody>
        </p:sp>
        <p:sp>
          <p:nvSpPr>
            <p:cNvPr id="21" name="Text Box 80"/>
            <p:cNvSpPr txBox="1">
              <a:spLocks noChangeArrowheads="1"/>
            </p:cNvSpPr>
            <p:nvPr/>
          </p:nvSpPr>
          <p:spPr bwMode="auto">
            <a:xfrm rot="2105435">
              <a:off x="416" y="1251"/>
              <a:ext cx="151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spc="3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Терпимость</a:t>
              </a:r>
            </a:p>
          </p:txBody>
        </p:sp>
        <p:sp>
          <p:nvSpPr>
            <p:cNvPr id="22" name="Text Box 81"/>
            <p:cNvSpPr txBox="1">
              <a:spLocks noChangeArrowheads="1"/>
            </p:cNvSpPr>
            <p:nvPr/>
          </p:nvSpPr>
          <p:spPr bwMode="auto">
            <a:xfrm rot="19110721">
              <a:off x="3392" y="1207"/>
              <a:ext cx="14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spc="3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Сочувствие</a:t>
              </a:r>
            </a:p>
          </p:txBody>
        </p:sp>
        <p:sp>
          <p:nvSpPr>
            <p:cNvPr id="23" name="Text Box 82"/>
            <p:cNvSpPr txBox="1">
              <a:spLocks noChangeArrowheads="1"/>
            </p:cNvSpPr>
            <p:nvPr/>
          </p:nvSpPr>
          <p:spPr bwMode="auto">
            <a:xfrm rot="2068264">
              <a:off x="3293" y="3243"/>
              <a:ext cx="13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 b="1" spc="3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Уважение</a:t>
              </a:r>
            </a:p>
          </p:txBody>
        </p:sp>
        <p:sp>
          <p:nvSpPr>
            <p:cNvPr id="24" name="Text Box 83"/>
            <p:cNvSpPr txBox="1">
              <a:spLocks noChangeArrowheads="1"/>
            </p:cNvSpPr>
            <p:nvPr/>
          </p:nvSpPr>
          <p:spPr bwMode="auto">
            <a:xfrm rot="19128844">
              <a:off x="508" y="3336"/>
              <a:ext cx="144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spc="3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Содействие</a:t>
              </a:r>
            </a:p>
          </p:txBody>
        </p:sp>
        <p:sp>
          <p:nvSpPr>
            <p:cNvPr id="25" name="Text Box 84"/>
            <p:cNvSpPr txBox="1">
              <a:spLocks noChangeArrowheads="1"/>
            </p:cNvSpPr>
            <p:nvPr/>
          </p:nvSpPr>
          <p:spPr bwMode="auto">
            <a:xfrm>
              <a:off x="3615" y="2304"/>
              <a:ext cx="186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 b="1" spc="3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Взаимопонимание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395288" y="0"/>
            <a:ext cx="84248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i="1">
                <a:latin typeface="Calibri" pitchFamily="34" charset="0"/>
                <a:cs typeface="Times New Roman" pitchFamily="18" charset="0"/>
              </a:rPr>
              <a:t>Какими же чертами должен обладать толерантный человек, а какие черты личности мешают быть таковым? </a:t>
            </a:r>
            <a:endParaRPr lang="ru-RU" altLang="ru-RU" i="1">
              <a:latin typeface="Calibri" pitchFamily="34" charset="0"/>
            </a:endParaRPr>
          </a:p>
          <a:p>
            <a:endParaRPr lang="ru-RU" altLang="ru-RU">
              <a:latin typeface="Calibri" pitchFamily="34" charset="0"/>
            </a:endParaRPr>
          </a:p>
        </p:txBody>
      </p:sp>
      <p:pic>
        <p:nvPicPr>
          <p:cNvPr id="19459" name="Picture 3" descr="Рисунок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92150"/>
            <a:ext cx="8497888" cy="554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 descr="Картинка 34 из 5280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60350"/>
            <a:ext cx="3589338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Box 4"/>
          <p:cNvSpPr txBox="1">
            <a:spLocks noChangeArrowheads="1"/>
          </p:cNvSpPr>
          <p:nvPr/>
        </p:nvSpPr>
        <p:spPr bwMode="auto">
          <a:xfrm>
            <a:off x="107950" y="2420938"/>
            <a:ext cx="8712200" cy="357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altLang="ru-RU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altLang="ru-RU" sz="24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СТЕРЕОТИПЫ</a:t>
            </a:r>
            <a:r>
              <a:rPr lang="ru-RU" altLang="ru-RU"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 это неправомочные обобщения, которые мы делаем по поводу тех, о ком мы мало знаем. Человеческий мозг устроен таким образом, что он постоянно классифицирует все, что встречает в реальности. Когда у нас не хватает информации о каком-то предмете, мы относим его к определенной категории и приписываем ему определенные качества. </a:t>
            </a:r>
            <a:r>
              <a:rPr lang="ru-RU" altLang="ru-RU" sz="1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altLang="ru-RU" sz="1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ru-RU" altLang="ru-RU"/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179388" y="260350"/>
            <a:ext cx="475297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Толерантности мешают </a:t>
            </a:r>
            <a:br>
              <a:rPr lang="ru-RU" altLang="ru-RU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altLang="ru-RU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стереотипы и предрассудки</a:t>
            </a:r>
            <a:r>
              <a:rPr lang="ru-RU" altLang="ru-RU" sz="28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altLang="ru-RU" sz="28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733</TotalTime>
  <Words>1197</Words>
  <Application>Microsoft Office PowerPoint</Application>
  <PresentationFormat>Экран (4:3)</PresentationFormat>
  <Paragraphs>100</Paragraphs>
  <Slides>26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26</vt:i4>
      </vt:variant>
    </vt:vector>
  </HeadingPairs>
  <TitlesOfParts>
    <vt:vector size="41" baseType="lpstr">
      <vt:lpstr>Arial</vt:lpstr>
      <vt:lpstr>Century Gothic</vt:lpstr>
      <vt:lpstr>Calibri</vt:lpstr>
      <vt:lpstr>Franklin Gothic Medium</vt:lpstr>
      <vt:lpstr>Franklin Gothic Book</vt:lpstr>
      <vt:lpstr>Wingdings 2</vt:lpstr>
      <vt:lpstr>Times New Roman</vt:lpstr>
      <vt:lpstr>Wingdings</vt:lpstr>
      <vt:lpstr>Wingdings 3</vt:lpstr>
      <vt:lpstr>Arial Narrow</vt:lpstr>
      <vt:lpstr>Arial Unicode MS</vt:lpstr>
      <vt:lpstr>Тема Office</vt:lpstr>
      <vt:lpstr>Трек</vt:lpstr>
      <vt:lpstr>Апекс</vt:lpstr>
      <vt:lpstr>1_Апекс</vt:lpstr>
      <vt:lpstr>Родительское собрание «Как воспитать толерантного человека»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Бывают дни, годы, десятилетия…</vt:lpstr>
      <vt:lpstr>Бывают секунды. Минуты…</vt:lpstr>
      <vt:lpstr>И в эти секунды нельзя допустить ошибку…</vt:lpstr>
      <vt:lpstr>И в эти минуты так важно сказать главные слова</vt:lpstr>
      <vt:lpstr>Любовь к человеку просто за то…</vt:lpstr>
      <vt:lpstr>Ради поколений мы жмём друг другу руки  и строим мосты</vt:lpstr>
      <vt:lpstr>Презентация PowerPoint</vt:lpstr>
      <vt:lpstr>Наша Земля – это место, где мы можем любить друг друга, соблюдать традиции и продолжать начатую нами историю,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ishimova</dc:creator>
  <cp:lastModifiedBy>Иванов Дмитрий Андреевич</cp:lastModifiedBy>
  <cp:revision>93</cp:revision>
  <dcterms:created xsi:type="dcterms:W3CDTF">2011-01-17T17:28:58Z</dcterms:created>
  <dcterms:modified xsi:type="dcterms:W3CDTF">2016-08-02T11:38:06Z</dcterms:modified>
</cp:coreProperties>
</file>