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4"/>
  </p:notes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17"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5"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2EEA94-32EE-4F8F-A779-5AD643734B65}" type="datetimeFigureOut">
              <a:rPr lang="ru-RU" smtClean="0"/>
              <a:pPr/>
              <a:t>04.02.2013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FE039-B23E-4784-8DE0-7F2C1C29A0A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CEFE039-B23E-4784-8DE0-7F2C1C29A0A0}"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29BD6F6-8847-44DB-AB93-03F4721C2F17}" type="datetimeFigureOut">
              <a:rPr lang="ru-RU" smtClean="0"/>
              <a:pPr/>
              <a:t>04.02.2013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E1A86586-06BA-44E6-B16A-9A74EE64B85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29BD6F6-8847-44DB-AB93-03F4721C2F17}"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A86586-06BA-44E6-B16A-9A74EE64B85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29BD6F6-8847-44DB-AB93-03F4721C2F17}"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A86586-06BA-44E6-B16A-9A74EE64B85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29BD6F6-8847-44DB-AB93-03F4721C2F17}"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A86586-06BA-44E6-B16A-9A74EE64B85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29BD6F6-8847-44DB-AB93-03F4721C2F17}"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A86586-06BA-44E6-B16A-9A74EE64B85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29BD6F6-8847-44DB-AB93-03F4721C2F17}"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A86586-06BA-44E6-B16A-9A74EE64B85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29BD6F6-8847-44DB-AB93-03F4721C2F17}" type="datetimeFigureOut">
              <a:rPr lang="ru-RU" smtClean="0"/>
              <a:pPr/>
              <a:t>04.02.2013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A86586-06BA-44E6-B16A-9A74EE64B85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29BD6F6-8847-44DB-AB93-03F4721C2F17}" type="datetimeFigureOut">
              <a:rPr lang="ru-RU" smtClean="0"/>
              <a:pPr/>
              <a:t>04.02.2013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A86586-06BA-44E6-B16A-9A74EE64B85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9BD6F6-8847-44DB-AB93-03F4721C2F17}" type="datetimeFigureOut">
              <a:rPr lang="ru-RU" smtClean="0"/>
              <a:pPr/>
              <a:t>04.02.2013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A86586-06BA-44E6-B16A-9A74EE64B85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29BD6F6-8847-44DB-AB93-03F4721C2F17}"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A86586-06BA-44E6-B16A-9A74EE64B85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29BD6F6-8847-44DB-AB93-03F4721C2F17}"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E1A86586-06BA-44E6-B16A-9A74EE64B859}"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29BD6F6-8847-44DB-AB93-03F4721C2F17}" type="datetimeFigureOut">
              <a:rPr lang="ru-RU" smtClean="0"/>
              <a:pPr/>
              <a:t>04.02.2013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1A86586-06BA-44E6-B16A-9A74EE64B859}"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Users\&#1055;&#1086;&#1079;&#1080;&#1090;&#1088;&#1086;&#1085;&#1080;&#1082;&#1072;\&#1092;&#1086;&#1085;&#1086;&#1075;&#1088;&#1072;&#1084;&#1084;&#1099;\&#1053;&#1086;&#1074;&#1072;&#1103;%20&#1087;&#1072;&#1087;&#1082;&#1072;%20(2)\16.&#1040;&#1074;&#1072;&#1084;%20&#1096;&#1072;&#1081;&#1099;.mp3"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16.Авам шайы.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
        <p:nvSpPr>
          <p:cNvPr id="2" name="Заголовок 1"/>
          <p:cNvSpPr>
            <a:spLocks noGrp="1"/>
          </p:cNvSpPr>
          <p:nvPr>
            <p:ph type="ctrTitle"/>
          </p:nvPr>
        </p:nvSpPr>
        <p:spPr>
          <a:xfrm>
            <a:off x="1043608" y="332656"/>
            <a:ext cx="7341440" cy="2016224"/>
          </a:xfrm>
        </p:spPr>
        <p:txBody>
          <a:bodyPr>
            <a:normAutofit/>
          </a:bodyPr>
          <a:lstStyle/>
          <a:p>
            <a:r>
              <a:rPr lang="ru-RU" dirty="0" smtClean="0">
                <a:latin typeface="Monotype Corsiva" pitchFamily="66" charset="0"/>
              </a:rPr>
              <a:t>Рецепты тувинской кухни</a:t>
            </a:r>
            <a:r>
              <a:rPr lang="ru-RU" dirty="0" smtClean="0"/>
              <a:t>.</a:t>
            </a:r>
            <a:endParaRPr lang="ru-RU" dirty="0"/>
          </a:p>
        </p:txBody>
      </p:sp>
      <p:pic>
        <p:nvPicPr>
          <p:cNvPr id="4" name="Рисунок 3" descr="10001.jpg"/>
          <p:cNvPicPr>
            <a:picLocks noChangeAspect="1"/>
          </p:cNvPicPr>
          <p:nvPr/>
        </p:nvPicPr>
        <p:blipFill>
          <a:blip r:embed="rId5" cstate="print"/>
          <a:stretch>
            <a:fillRect/>
          </a:stretch>
        </p:blipFill>
        <p:spPr>
          <a:xfrm>
            <a:off x="2771800" y="2348880"/>
            <a:ext cx="3015810" cy="3107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11092">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b="1" i="1" dirty="0" err="1" smtClean="0"/>
              <a:t>Курут</a:t>
            </a:r>
            <a:r>
              <a:rPr lang="ru-RU" b="1" i="1" dirty="0" smtClean="0"/>
              <a:t>.  </a:t>
            </a:r>
            <a:r>
              <a:rPr lang="ru-RU" dirty="0" smtClean="0"/>
              <a:t>Готовится он обычно впрок, это один из народных способов консервации продукта. Творог (</a:t>
            </a:r>
            <a:r>
              <a:rPr lang="ru-RU" dirty="0" err="1" smtClean="0"/>
              <a:t>ааржы</a:t>
            </a:r>
            <a:r>
              <a:rPr lang="ru-RU" dirty="0" smtClean="0"/>
              <a:t>) круглой формы осторожно вынуть из мешочка, разрезать толстой ниткой (ножом) на пласты и поставить сушить . Через 3-4 дня </a:t>
            </a:r>
            <a:r>
              <a:rPr lang="ru-RU" dirty="0" err="1" smtClean="0"/>
              <a:t>курут</a:t>
            </a:r>
            <a:r>
              <a:rPr lang="ru-RU" dirty="0" smtClean="0"/>
              <a:t> готов. </a:t>
            </a:r>
            <a:r>
              <a:rPr lang="ru-RU" dirty="0" err="1" smtClean="0"/>
              <a:t>Курут</a:t>
            </a:r>
            <a:r>
              <a:rPr lang="ru-RU" dirty="0" smtClean="0"/>
              <a:t> – незаменимый продукт на дальних стоянках чабанов, так как очень питателен и хранится долгое время (месяц и более). </a:t>
            </a:r>
          </a:p>
          <a:p>
            <a:endParaRPr lang="ru-RU" dirty="0"/>
          </a:p>
        </p:txBody>
      </p:sp>
    </p:spTree>
  </p:cSld>
  <p:clrMapOvr>
    <a:masterClrMapping/>
  </p:clrMapOvr>
  <p:transition spd="med" advClick="0" advTm="10249">
    <p:split dir="in"/>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704088"/>
            <a:ext cx="8003232" cy="1143000"/>
          </a:xfrm>
        </p:spPr>
        <p:txBody>
          <a:bodyPr/>
          <a:lstStyle/>
          <a:p>
            <a:pPr algn="ctr"/>
            <a:r>
              <a:rPr lang="ru-RU" dirty="0" err="1" smtClean="0">
                <a:latin typeface="Monotype Corsiva" pitchFamily="66" charset="0"/>
              </a:rPr>
              <a:t>Курут</a:t>
            </a:r>
            <a:r>
              <a:rPr lang="ru-RU" dirty="0" smtClean="0">
                <a:latin typeface="Monotype Corsiva" pitchFamily="66" charset="0"/>
              </a:rPr>
              <a:t> –сушеный творог</a:t>
            </a:r>
            <a:endParaRPr lang="ru-RU" dirty="0">
              <a:latin typeface="Monotype Corsiva" pitchFamily="66" charset="0"/>
            </a:endParaRPr>
          </a:p>
        </p:txBody>
      </p:sp>
      <p:pic>
        <p:nvPicPr>
          <p:cNvPr id="6" name="Содержимое 5" descr="PA010002.JPG"/>
          <p:cNvPicPr>
            <a:picLocks noGrp="1" noChangeAspect="1"/>
          </p:cNvPicPr>
          <p:nvPr>
            <p:ph idx="1"/>
          </p:nvPr>
        </p:nvPicPr>
        <p:blipFill>
          <a:blip r:embed="rId3"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Tm="6084">
    <p:newsflash/>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 </a:t>
            </a:r>
            <a:r>
              <a:rPr lang="ru-RU" b="1" i="1" dirty="0" err="1" smtClean="0"/>
              <a:t>Быштак</a:t>
            </a:r>
            <a:r>
              <a:rPr lang="ru-RU" b="1" i="1" dirty="0" smtClean="0"/>
              <a:t>.</a:t>
            </a:r>
            <a:r>
              <a:rPr lang="ru-RU" dirty="0" smtClean="0"/>
              <a:t> В теплое  молоко влить простоквашу и довести до кипения. Через некоторое время над сывороткой появляется </a:t>
            </a:r>
            <a:r>
              <a:rPr lang="ru-RU" dirty="0" err="1" smtClean="0"/>
              <a:t>итпек</a:t>
            </a:r>
            <a:r>
              <a:rPr lang="ru-RU" dirty="0" smtClean="0"/>
              <a:t>(пенка), а еще выше- небольшая белая пена. Этой массой наполнить полотняный мешочек для сыра отжать и  положить под гнет, через 1-2 часа вынуть из мешочка и нарезать ломтиками. Полученный питательный нежный </a:t>
            </a:r>
            <a:r>
              <a:rPr lang="ru-RU" dirty="0" err="1" smtClean="0"/>
              <a:t>быштак</a:t>
            </a:r>
            <a:r>
              <a:rPr lang="ru-RU" dirty="0" smtClean="0"/>
              <a:t> напоминает творожную массу, едят натуральным.</a:t>
            </a:r>
            <a:endParaRPr lang="ru-RU" dirty="0"/>
          </a:p>
        </p:txBody>
      </p:sp>
    </p:spTree>
  </p:cSld>
  <p:clrMapOvr>
    <a:masterClrMapping/>
  </p:clrMapOvr>
  <p:transition spd="med" advTm="9329">
    <p:strips dir="ru"/>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latin typeface="Monotype Corsiva" pitchFamily="66" charset="0"/>
              </a:rPr>
              <a:t>Сыр-быштак</a:t>
            </a:r>
            <a:endParaRPr lang="ru-RU" dirty="0">
              <a:latin typeface="Monotype Corsiva" pitchFamily="66" charset="0"/>
            </a:endParaRPr>
          </a:p>
        </p:txBody>
      </p:sp>
      <p:pic>
        <p:nvPicPr>
          <p:cNvPr id="4" name="Содержимое 3" descr="P2190019.JPG"/>
          <p:cNvPicPr>
            <a:picLocks noGrp="1" noChangeAspect="1"/>
          </p:cNvPicPr>
          <p:nvPr>
            <p:ph idx="1"/>
          </p:nvPr>
        </p:nvPicPr>
        <p:blipFill>
          <a:blip r:embed="rId3"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6209">
    <p:cover dir="rd"/>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b="1" i="1" dirty="0" err="1" smtClean="0"/>
              <a:t>Ээжегей</a:t>
            </a:r>
            <a:r>
              <a:rPr lang="ru-RU" b="1" i="1" dirty="0" smtClean="0"/>
              <a:t>.</a:t>
            </a:r>
            <a:r>
              <a:rPr lang="ru-RU" b="1" dirty="0" smtClean="0"/>
              <a:t>  </a:t>
            </a:r>
            <a:r>
              <a:rPr lang="ru-RU" dirty="0" smtClean="0"/>
              <a:t>Это- любимое кушанье тувинцев, хотя его долго готовить.1-й способ : Два ведра молока вскипятить в котле. Во вскипевшее молоко влить полкадушки хорошо размешанной простокваши. 2-й способ :в котел налить скисшее молоко,  довести до кипения. Через некоторое время на сыворотке образуется  густая масса. Варить постоянно помешивая на умеренном огне до полного испарения жидкости, до тех пор, пока она не станет оранжевой. Когда сыворотка исчезнет- </a:t>
            </a:r>
            <a:r>
              <a:rPr lang="ru-RU" dirty="0" err="1" smtClean="0"/>
              <a:t>ээжегей</a:t>
            </a:r>
            <a:r>
              <a:rPr lang="ru-RU" dirty="0" smtClean="0"/>
              <a:t> готов. Остается его высушить. В отличие от </a:t>
            </a:r>
            <a:r>
              <a:rPr lang="ru-RU" dirty="0" err="1" smtClean="0"/>
              <a:t>ааржы</a:t>
            </a:r>
            <a:r>
              <a:rPr lang="ru-RU" dirty="0" smtClean="0"/>
              <a:t> отличается более сладким вкусом и большей жирностью.</a:t>
            </a:r>
          </a:p>
          <a:p>
            <a:r>
              <a:rPr lang="en-US" dirty="0" smtClean="0"/>
              <a:t>	</a:t>
            </a:r>
            <a:endParaRPr lang="ru-RU" dirty="0" smtClean="0"/>
          </a:p>
          <a:p>
            <a:endParaRPr lang="ru-RU" dirty="0"/>
          </a:p>
        </p:txBody>
      </p:sp>
    </p:spTree>
  </p:cSld>
  <p:clrMapOvr>
    <a:masterClrMapping/>
  </p:clrMapOvr>
  <p:transition spd="med" advClick="0" advTm="10311">
    <p:pull dir="u"/>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lstStyle/>
          <a:p>
            <a:pPr algn="ctr"/>
            <a:r>
              <a:rPr lang="ru-RU" dirty="0" smtClean="0">
                <a:latin typeface="Monotype Corsiva" pitchFamily="66" charset="0"/>
              </a:rPr>
              <a:t>Высушенный </a:t>
            </a:r>
            <a:r>
              <a:rPr lang="ru-RU" dirty="0" err="1" smtClean="0">
                <a:latin typeface="Monotype Corsiva" pitchFamily="66" charset="0"/>
              </a:rPr>
              <a:t>творог-ээжегей</a:t>
            </a:r>
            <a:endParaRPr lang="ru-RU" dirty="0">
              <a:latin typeface="Monotype Corsiva" pitchFamily="66" charset="0"/>
            </a:endParaRPr>
          </a:p>
        </p:txBody>
      </p:sp>
      <p:pic>
        <p:nvPicPr>
          <p:cNvPr id="4" name="Содержимое 3" descr="P1290034.JPG"/>
          <p:cNvPicPr>
            <a:picLocks noGrp="1" noChangeAspect="1"/>
          </p:cNvPicPr>
          <p:nvPr>
            <p:ph idx="1"/>
          </p:nvPr>
        </p:nvPicPr>
        <p:blipFill>
          <a:blip r:embed="rId3"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6427">
    <p:newsflash/>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ru-RU" b="1" i="1" dirty="0" smtClean="0"/>
              <a:t>Топленое масло</a:t>
            </a:r>
            <a:r>
              <a:rPr lang="ru-RU" i="1" dirty="0" smtClean="0"/>
              <a:t>.</a:t>
            </a:r>
            <a:r>
              <a:rPr lang="ru-RU" dirty="0" smtClean="0"/>
              <a:t> В раскаленный чугунный котел кладут сметану , доводят до кипения. Продолжают кипячение до тех пор, пока масло не станет прозрачно-желтоватого цвета, а  на дне образуется осадок. Если масло выделяется мало, необходимо, положить немного муки. Снимают котел с огня, охлаждают, масло сливают и хранят в прохладном месте. Его употребляют в натуральном виде, используют при приготовлении различных лепешек, заправляют им чай. Топленое масло должно быть желтого цвета, ароматное.</a:t>
            </a:r>
            <a:endParaRPr lang="ru-RU" dirty="0"/>
          </a:p>
        </p:txBody>
      </p:sp>
    </p:spTree>
  </p:cSld>
  <p:clrMapOvr>
    <a:masterClrMapping/>
  </p:clrMapOvr>
  <p:transition spd="med" advClick="0" advTm="10265">
    <p:wipe dir="d"/>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Monotype Corsiva" pitchFamily="66" charset="0"/>
              </a:rPr>
              <a:t>Топленое масло -</a:t>
            </a:r>
            <a:r>
              <a:rPr lang="ru-RU" dirty="0" err="1" smtClean="0">
                <a:latin typeface="Monotype Corsiva" pitchFamily="66" charset="0"/>
              </a:rPr>
              <a:t>саржаг</a:t>
            </a:r>
            <a:endParaRPr lang="ru-RU" dirty="0">
              <a:latin typeface="Monotype Corsiva" pitchFamily="66" charset="0"/>
            </a:endParaRPr>
          </a:p>
        </p:txBody>
      </p:sp>
      <p:pic>
        <p:nvPicPr>
          <p:cNvPr id="6" name="Содержимое 5" descr="img397.jpg"/>
          <p:cNvPicPr>
            <a:picLocks noGrp="1" noChangeAspect="1"/>
          </p:cNvPicPr>
          <p:nvPr>
            <p:ph idx="1"/>
          </p:nvPr>
        </p:nvPicPr>
        <p:blipFill>
          <a:blip r:embed="rId3" cstate="print"/>
          <a:stretch>
            <a:fillRect/>
          </a:stretch>
        </p:blipFill>
        <p:spPr>
          <a:xfrm>
            <a:off x="2355834" y="1935163"/>
            <a:ext cx="4432331"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6521">
    <p:strips/>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ru-RU" b="1" i="1" dirty="0" err="1" smtClean="0"/>
              <a:t>Чокпек</a:t>
            </a:r>
            <a:r>
              <a:rPr lang="ru-RU" b="1" i="1" dirty="0" smtClean="0"/>
              <a:t>.</a:t>
            </a:r>
            <a:r>
              <a:rPr lang="ru-RU" dirty="0" smtClean="0"/>
              <a:t> Масса,  оставшаяся после выделения масла из сметаны, называется </a:t>
            </a:r>
            <a:r>
              <a:rPr lang="ru-RU" dirty="0" err="1" smtClean="0"/>
              <a:t>чокпек</a:t>
            </a:r>
            <a:r>
              <a:rPr lang="ru-RU" dirty="0" smtClean="0"/>
              <a:t>. В него нужно добавить сушеный творог –</a:t>
            </a:r>
            <a:r>
              <a:rPr lang="ru-RU" dirty="0" err="1" smtClean="0"/>
              <a:t>ааржы</a:t>
            </a:r>
            <a:r>
              <a:rPr lang="ru-RU" dirty="0" smtClean="0"/>
              <a:t>, </a:t>
            </a:r>
            <a:r>
              <a:rPr lang="ru-RU" dirty="0" err="1" smtClean="0"/>
              <a:t>ээжегей</a:t>
            </a:r>
            <a:r>
              <a:rPr lang="ru-RU" dirty="0" smtClean="0"/>
              <a:t>, следя за тем, чтобы было достаточно масла. Взять заранее заготовленный овечий рубец, наполнить его </a:t>
            </a:r>
            <a:r>
              <a:rPr lang="ru-RU" dirty="0" err="1" smtClean="0"/>
              <a:t>чокпеком</a:t>
            </a:r>
            <a:r>
              <a:rPr lang="ru-RU" dirty="0" smtClean="0"/>
              <a:t> как можно плотнее, так как в малейшей пустоте позже может появиться плесень. Обычно </a:t>
            </a:r>
            <a:r>
              <a:rPr lang="ru-RU" dirty="0" err="1" smtClean="0"/>
              <a:t>чокпек</a:t>
            </a:r>
            <a:r>
              <a:rPr lang="ru-RU" dirty="0" smtClean="0"/>
              <a:t> заготавливают с наступлением осенней прохлады, хранят зимой в желудках и кишках животных, а употребляют в пищу зимой и весной, нарезая ломтиками или отламывая кусками.</a:t>
            </a:r>
          </a:p>
          <a:p>
            <a:endParaRPr lang="ru-RU" dirty="0"/>
          </a:p>
        </p:txBody>
      </p:sp>
    </p:spTree>
  </p:cSld>
  <p:clrMapOvr>
    <a:masterClrMapping/>
  </p:clrMapOvr>
  <p:transition spd="med" advClick="0" advTm="10109">
    <p:wipe/>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latin typeface="Monotype Corsiva" pitchFamily="66" charset="0"/>
              </a:rPr>
              <a:t> Пенки с сушеным </a:t>
            </a:r>
            <a:r>
              <a:rPr lang="ru-RU" dirty="0" err="1" smtClean="0">
                <a:latin typeface="Monotype Corsiva" pitchFamily="66" charset="0"/>
              </a:rPr>
              <a:t>творогом-Чокпек</a:t>
            </a:r>
            <a:endParaRPr lang="ru-RU" dirty="0">
              <a:latin typeface="Monotype Corsiva" pitchFamily="66" charset="0"/>
            </a:endParaRPr>
          </a:p>
        </p:txBody>
      </p:sp>
      <p:pic>
        <p:nvPicPr>
          <p:cNvPr id="4" name="Содержимое 3" descr="P5140704.JPG"/>
          <p:cNvPicPr>
            <a:picLocks noGrp="1" noChangeAspect="1"/>
          </p:cNvPicPr>
          <p:nvPr>
            <p:ph idx="1"/>
          </p:nvPr>
        </p:nvPicPr>
        <p:blipFill>
          <a:blip r:embed="rId3"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8066">
    <p:wedg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229600" cy="5127848"/>
          </a:xfrm>
        </p:spPr>
        <p:txBody>
          <a:bodyPr>
            <a:normAutofit/>
          </a:bodyPr>
          <a:lstStyle/>
          <a:p>
            <a:r>
              <a:rPr lang="ru-RU" sz="2000" dirty="0" smtClean="0"/>
              <a:t>Кулинарное искусство тувинского народа богато своими национальными традициями, уходящими в вглубь веков. В процессе многовековой истории сложилась оригинальная национальная кухня, сохранившая свои самобытные черты до наших дней. Её своеобразие тесно связано с социально-экономическими, природными   условиями жизни народа.</a:t>
            </a:r>
          </a:p>
          <a:p>
            <a:r>
              <a:rPr lang="ru-RU" sz="2000" dirty="0" smtClean="0"/>
              <a:t>Молоко и мясо по праву занимают главенствующее место в рационе тувинцев. И это естественно. Культура кочевого скотоводства, сформировавшаяся в просторах Центральной Азии в суровых природно-климатических условиях , наложила отпечаток на характер тувинской национальной кухни. Она проста, и экономна. </a:t>
            </a:r>
          </a:p>
          <a:p>
            <a:endParaRPr lang="ru-RU" sz="2000" dirty="0"/>
          </a:p>
        </p:txBody>
      </p:sp>
    </p:spTree>
  </p:cSld>
  <p:clrMapOvr>
    <a:masterClrMapping/>
  </p:clrMapOvr>
  <p:transition spd="med" advClick="0" advTm="9984">
    <p:wedge/>
    <p:sndAc>
      <p:stSnd>
        <p:snd r:embed="rId3"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b="1" i="1" dirty="0" smtClean="0"/>
              <a:t>Чай с молоком</a:t>
            </a:r>
            <a:r>
              <a:rPr lang="ru-RU" b="1" dirty="0" smtClean="0"/>
              <a:t> </a:t>
            </a:r>
            <a:r>
              <a:rPr lang="ru-RU" dirty="0" smtClean="0"/>
              <a:t>один из самых любимых напитков тувинцев. В чашу с водой, поставленную на огне, положить измельченный зеленый чай. Соль – по вкусу. Когда чай поспеет, подлить молоко  и  кипятят, непрерывно помешивая. Лучше использовать некипяченое молоко и доварить его вместе с чаем.  К нему подают топленое масло и мучные изделия (</a:t>
            </a:r>
            <a:r>
              <a:rPr lang="ru-RU" dirty="0" err="1" smtClean="0"/>
              <a:t>боорзак</a:t>
            </a:r>
            <a:r>
              <a:rPr lang="ru-RU" dirty="0" smtClean="0"/>
              <a:t>, </a:t>
            </a:r>
            <a:r>
              <a:rPr lang="ru-RU" dirty="0" err="1" smtClean="0"/>
              <a:t>каспай</a:t>
            </a:r>
            <a:r>
              <a:rPr lang="ru-RU" dirty="0" smtClean="0"/>
              <a:t>). </a:t>
            </a:r>
          </a:p>
          <a:p>
            <a:r>
              <a:rPr lang="en-US" dirty="0" smtClean="0"/>
              <a:t> </a:t>
            </a:r>
            <a:endParaRPr lang="ru-RU" dirty="0" smtClean="0"/>
          </a:p>
          <a:p>
            <a:endParaRPr lang="ru-RU" dirty="0"/>
          </a:p>
        </p:txBody>
      </p:sp>
    </p:spTree>
  </p:cSld>
  <p:clrMapOvr>
    <a:masterClrMapping/>
  </p:clrMapOvr>
  <p:transition spd="med" advClick="0" advTm="9172">
    <p:wipe dir="d"/>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19256" cy="1143000"/>
          </a:xfrm>
        </p:spPr>
        <p:txBody>
          <a:bodyPr/>
          <a:lstStyle/>
          <a:p>
            <a:pPr algn="ctr"/>
            <a:r>
              <a:rPr lang="ru-RU" dirty="0" smtClean="0">
                <a:latin typeface="Monotype Corsiva" pitchFamily="66" charset="0"/>
              </a:rPr>
              <a:t>Чай с молоком</a:t>
            </a:r>
            <a:endParaRPr lang="ru-RU" dirty="0">
              <a:latin typeface="Monotype Corsiva" pitchFamily="66" charset="0"/>
            </a:endParaRPr>
          </a:p>
        </p:txBody>
      </p:sp>
      <p:pic>
        <p:nvPicPr>
          <p:cNvPr id="4" name="Содержимое 3" descr="P3140009.JPG"/>
          <p:cNvPicPr>
            <a:picLocks noGrp="1" noChangeAspect="1"/>
          </p:cNvPicPr>
          <p:nvPr>
            <p:ph idx="1"/>
          </p:nvPr>
        </p:nvPicPr>
        <p:blipFill>
          <a:blip r:embed="rId3" cstate="print"/>
          <a:stretch>
            <a:fillRect/>
          </a:stretch>
        </p:blipFill>
        <p:spPr>
          <a:xfrm>
            <a:off x="1691680" y="1916832"/>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6474">
    <p:wheel spokes="8"/>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b="1" i="1" dirty="0" smtClean="0"/>
              <a:t>Чай с </a:t>
            </a:r>
            <a:r>
              <a:rPr lang="ru-RU" b="1" i="1" dirty="0" err="1" smtClean="0"/>
              <a:t>чуданом</a:t>
            </a:r>
            <a:r>
              <a:rPr lang="ru-RU" dirty="0" smtClean="0"/>
              <a:t>. Он заменял чай с молоком. Нарезать маленькими кусочками курдючное сало, вытопить в казане, ввести муку, постоянно помешивая, чтобы не образовались комочки, доливают  заваренный заранее молочный чай и варить до готовности, посолить.  Готовится как легкая, </a:t>
            </a:r>
            <a:r>
              <a:rPr lang="ru-RU" dirty="0" err="1" smtClean="0"/>
              <a:t>быстроусваиваемая</a:t>
            </a:r>
            <a:r>
              <a:rPr lang="ru-RU" dirty="0" smtClean="0"/>
              <a:t>  пища.</a:t>
            </a:r>
          </a:p>
          <a:p>
            <a:pPr>
              <a:buNone/>
            </a:pPr>
            <a:r>
              <a:rPr lang="en-US" dirty="0" smtClean="0"/>
              <a:t> </a:t>
            </a:r>
            <a:endParaRPr lang="ru-RU" dirty="0" smtClean="0"/>
          </a:p>
          <a:p>
            <a:endParaRPr lang="ru-RU" dirty="0"/>
          </a:p>
        </p:txBody>
      </p:sp>
    </p:spTree>
  </p:cSld>
  <p:clrMapOvr>
    <a:masterClrMapping/>
  </p:clrMapOvr>
  <p:transition spd="med" advClick="0" advTm="9345">
    <p:wheel spokes="3"/>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Monotype Corsiva" pitchFamily="66" charset="0"/>
              </a:rPr>
              <a:t>Чай с </a:t>
            </a:r>
            <a:r>
              <a:rPr lang="ru-RU" dirty="0" err="1" smtClean="0">
                <a:latin typeface="Monotype Corsiva" pitchFamily="66" charset="0"/>
              </a:rPr>
              <a:t>чуданом</a:t>
            </a:r>
            <a:endParaRPr lang="ru-RU" dirty="0">
              <a:latin typeface="Monotype Corsiva" pitchFamily="66" charset="0"/>
            </a:endParaRPr>
          </a:p>
        </p:txBody>
      </p:sp>
      <p:pic>
        <p:nvPicPr>
          <p:cNvPr id="4" name="Содержимое 3" descr="P2060016.JPG"/>
          <p:cNvPicPr>
            <a:picLocks noGrp="1" noChangeAspect="1"/>
          </p:cNvPicPr>
          <p:nvPr>
            <p:ph idx="1"/>
          </p:nvPr>
        </p:nvPicPr>
        <p:blipFill>
          <a:blip r:embed="rId3"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7067">
    <p:wipe dir="r"/>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143000"/>
          </a:xfrm>
        </p:spPr>
        <p:txBody>
          <a:bodyPr/>
          <a:lstStyle/>
          <a:p>
            <a:pPr algn="ctr"/>
            <a:r>
              <a:rPr lang="ru-RU" dirty="0" smtClean="0">
                <a:latin typeface="Monotype Corsiva" pitchFamily="66" charset="0"/>
              </a:rPr>
              <a:t>Блюда из субпродуктов</a:t>
            </a:r>
            <a:endParaRPr lang="ru-RU" dirty="0">
              <a:latin typeface="Monotype Corsiva" pitchFamily="66" charset="0"/>
            </a:endParaRPr>
          </a:p>
        </p:txBody>
      </p:sp>
      <p:sp>
        <p:nvSpPr>
          <p:cNvPr id="3" name="Содержимое 2"/>
          <p:cNvSpPr>
            <a:spLocks noGrp="1"/>
          </p:cNvSpPr>
          <p:nvPr>
            <p:ph idx="1"/>
          </p:nvPr>
        </p:nvSpPr>
        <p:spPr/>
        <p:txBody>
          <a:bodyPr>
            <a:normAutofit fontScale="92500"/>
          </a:bodyPr>
          <a:lstStyle/>
          <a:p>
            <a:pPr>
              <a:buNone/>
            </a:pPr>
            <a:endParaRPr lang="ru-RU" dirty="0" smtClean="0"/>
          </a:p>
          <a:p>
            <a:r>
              <a:rPr lang="ru-RU" dirty="0" smtClean="0"/>
              <a:t>В тувинской кухне изделия из субпродуктов занимают видное место, пользуются большой популярностью. Субпродукты используются для приготовления целого ряда высокопитательных и вкусных блюд, являющихся украшением праздничного стола. В их числе можно назвать </a:t>
            </a:r>
            <a:r>
              <a:rPr lang="ru-RU" dirty="0" err="1" smtClean="0"/>
              <a:t>согажа</a:t>
            </a:r>
            <a:r>
              <a:rPr lang="ru-RU" dirty="0" smtClean="0"/>
              <a:t> (печень, жаренная на углях), кровяную колбасу.</a:t>
            </a:r>
          </a:p>
          <a:p>
            <a:r>
              <a:rPr lang="ru-RU" dirty="0" smtClean="0"/>
              <a:t>Особо любимыми являются блюда из свежей крови.</a:t>
            </a:r>
          </a:p>
          <a:p>
            <a:pPr>
              <a:buNone/>
            </a:pPr>
            <a:r>
              <a:rPr lang="en-US" dirty="0" smtClean="0"/>
              <a:t> </a:t>
            </a:r>
            <a:endParaRPr lang="ru-RU" dirty="0" smtClean="0"/>
          </a:p>
          <a:p>
            <a:pPr>
              <a:buNone/>
            </a:pPr>
            <a:endParaRPr lang="ru-RU" dirty="0" smtClean="0"/>
          </a:p>
          <a:p>
            <a:endParaRPr lang="ru-RU" dirty="0"/>
          </a:p>
        </p:txBody>
      </p:sp>
    </p:spTree>
  </p:cSld>
  <p:clrMapOvr>
    <a:masterClrMapping/>
  </p:clrMapOvr>
  <p:transition spd="med" advClick="0" advTm="8689">
    <p:cover dir="rd"/>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pPr>
              <a:buNone/>
            </a:pPr>
            <a:r>
              <a:rPr lang="ru-RU" b="1" i="1" dirty="0" smtClean="0"/>
              <a:t>                            </a:t>
            </a:r>
            <a:r>
              <a:rPr lang="ru-RU" b="1" i="1" dirty="0" err="1" smtClean="0"/>
              <a:t>Изиг-Хан</a:t>
            </a:r>
            <a:r>
              <a:rPr lang="ru-RU" b="1" i="1" dirty="0" smtClean="0"/>
              <a:t> (кровяная колбаса)</a:t>
            </a:r>
            <a:endParaRPr lang="ru-RU" b="1" dirty="0" smtClean="0"/>
          </a:p>
          <a:p>
            <a:r>
              <a:rPr lang="ru-RU" dirty="0" smtClean="0"/>
              <a:t>Кровяную колбасу тувинцы называют </a:t>
            </a:r>
            <a:r>
              <a:rPr lang="ru-RU" dirty="0" err="1" smtClean="0"/>
              <a:t>изиг-хан</a:t>
            </a:r>
            <a:r>
              <a:rPr lang="ru-RU" dirty="0" smtClean="0"/>
              <a:t> – горячая кровь, это лакомство любят все. В вымытый </a:t>
            </a:r>
            <a:r>
              <a:rPr lang="ru-RU" dirty="0" err="1" smtClean="0"/>
              <a:t>сычуг-чумур</a:t>
            </a:r>
            <a:r>
              <a:rPr lang="ru-RU" dirty="0" smtClean="0"/>
              <a:t> налить подсоленную, с нашинкованным репчатым луком жидкую кровь. Края устья сычуга через которое заливали кровь, проколоть заостренной палочкой в нескольких местах, делая «оборку». Поверх палочки положить кусок тонкого сальника и оставленной частью тонкой кишки обмотать «восьмеркой». Сычужную колбасу называют </a:t>
            </a:r>
            <a:r>
              <a:rPr lang="ru-RU" dirty="0" err="1" smtClean="0"/>
              <a:t>чымчак-хан</a:t>
            </a:r>
            <a:r>
              <a:rPr lang="ru-RU" dirty="0" smtClean="0"/>
              <a:t> –мягкая, сочная колбаса. </a:t>
            </a:r>
            <a:r>
              <a:rPr lang="ru-RU" dirty="0" err="1" smtClean="0"/>
              <a:t>Чымчак</a:t>
            </a:r>
            <a:r>
              <a:rPr lang="ru-RU" dirty="0" smtClean="0"/>
              <a:t> хан варить вместе с внутренностями. Кончик нижней выступающей части сычужной колбасы «отдается огню», верхнюю вместе с палочкой надо поднести хозяину юрты, остальную часть разделить на количество юрт, обитателям которых надо отнести </a:t>
            </a:r>
            <a:r>
              <a:rPr lang="ru-RU" dirty="0" err="1" smtClean="0"/>
              <a:t>свежесваренное</a:t>
            </a:r>
            <a:r>
              <a:rPr lang="ru-RU" dirty="0" smtClean="0"/>
              <a:t> мясо –</a:t>
            </a:r>
            <a:r>
              <a:rPr lang="ru-RU" dirty="0" err="1" smtClean="0"/>
              <a:t>ог</a:t>
            </a:r>
            <a:r>
              <a:rPr lang="ru-RU" dirty="0" smtClean="0"/>
              <a:t> </a:t>
            </a:r>
            <a:r>
              <a:rPr lang="ru-RU" dirty="0" err="1" smtClean="0"/>
              <a:t>эъди</a:t>
            </a:r>
            <a:r>
              <a:rPr lang="ru-RU" dirty="0" smtClean="0"/>
              <a:t>.</a:t>
            </a:r>
            <a:endParaRPr lang="ru-RU" dirty="0"/>
          </a:p>
        </p:txBody>
      </p:sp>
    </p:spTree>
  </p:cSld>
  <p:clrMapOvr>
    <a:masterClrMapping/>
  </p:clrMapOvr>
  <p:transition spd="med" advClick="0" advTm="10328">
    <p:circle/>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29600" cy="1143000"/>
          </a:xfrm>
        </p:spPr>
        <p:txBody>
          <a:bodyPr/>
          <a:lstStyle/>
          <a:p>
            <a:pPr algn="ctr"/>
            <a:r>
              <a:rPr lang="ru-RU" dirty="0" err="1" smtClean="0">
                <a:latin typeface="Monotype Corsiva" pitchFamily="66" charset="0"/>
              </a:rPr>
              <a:t>Изиг</a:t>
            </a:r>
            <a:r>
              <a:rPr lang="ru-RU" dirty="0" smtClean="0">
                <a:latin typeface="Monotype Corsiva" pitchFamily="66" charset="0"/>
              </a:rPr>
              <a:t> – Хан (Кровяная колбаса</a:t>
            </a:r>
            <a:r>
              <a:rPr lang="ru-RU" dirty="0" smtClean="0"/>
              <a:t>)</a:t>
            </a:r>
            <a:endParaRPr lang="ru-RU" dirty="0"/>
          </a:p>
        </p:txBody>
      </p:sp>
      <p:pic>
        <p:nvPicPr>
          <p:cNvPr id="4" name="Содержимое 3" descr="img398 - копия.jpg"/>
          <p:cNvPicPr>
            <a:picLocks noGrp="1" noChangeAspect="1"/>
          </p:cNvPicPr>
          <p:nvPr>
            <p:ph idx="1"/>
          </p:nvPr>
        </p:nvPicPr>
        <p:blipFill>
          <a:blip r:embed="rId2" cstate="print"/>
          <a:stretch>
            <a:fillRect/>
          </a:stretch>
        </p:blipFill>
        <p:spPr>
          <a:xfrm>
            <a:off x="1614487" y="2305844"/>
            <a:ext cx="5915025" cy="3648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6053">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b="1" i="1" dirty="0" smtClean="0"/>
              <a:t>Кровяная колбаса в слепой кишке( «</a:t>
            </a:r>
            <a:r>
              <a:rPr lang="ru-RU" b="1" i="1" dirty="0" err="1" smtClean="0"/>
              <a:t>кадыг</a:t>
            </a:r>
            <a:r>
              <a:rPr lang="ru-RU" b="1" i="1" dirty="0" smtClean="0"/>
              <a:t> хан») </a:t>
            </a:r>
          </a:p>
          <a:p>
            <a:r>
              <a:rPr lang="ru-RU" dirty="0" smtClean="0"/>
              <a:t>В эту кишку налить оставшуюся кровь. Поэтому хан называют «</a:t>
            </a:r>
            <a:r>
              <a:rPr lang="ru-RU" dirty="0" err="1" smtClean="0"/>
              <a:t>кадыг</a:t>
            </a:r>
            <a:r>
              <a:rPr lang="ru-RU" dirty="0" smtClean="0"/>
              <a:t>»-твердый хан. Технология такая же. Можно приготовить и так: в кровь добавить мелко нарубленное сало, мелко нашинкованную капусту , соль.</a:t>
            </a:r>
          </a:p>
          <a:p>
            <a:endParaRPr lang="ru-RU" dirty="0"/>
          </a:p>
        </p:txBody>
      </p:sp>
    </p:spTree>
  </p:cSld>
  <p:clrMapOvr>
    <a:masterClrMapping/>
  </p:clrMapOvr>
  <p:transition advTm="8112">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Monotype Corsiva" pitchFamily="66" charset="0"/>
              </a:rPr>
              <a:t>Кровяная колбаса в слепой кишке</a:t>
            </a:r>
            <a:endParaRPr lang="ru-RU" dirty="0">
              <a:latin typeface="Monotype Corsiva" pitchFamily="66" charset="0"/>
            </a:endParaRPr>
          </a:p>
        </p:txBody>
      </p:sp>
      <p:pic>
        <p:nvPicPr>
          <p:cNvPr id="4" name="Содержимое 3" descr="img399.jpg"/>
          <p:cNvPicPr>
            <a:picLocks noGrp="1" noChangeAspect="1"/>
          </p:cNvPicPr>
          <p:nvPr>
            <p:ph idx="1"/>
          </p:nvPr>
        </p:nvPicPr>
        <p:blipFill>
          <a:blip r:embed="rId2" cstate="print"/>
          <a:stretch>
            <a:fillRect/>
          </a:stretch>
        </p:blipFill>
        <p:spPr>
          <a:xfrm>
            <a:off x="2366416" y="1935163"/>
            <a:ext cx="4411167"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8096">
    <p:whee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b="1" i="1" dirty="0" err="1" smtClean="0"/>
              <a:t>Согажа</a:t>
            </a:r>
            <a:r>
              <a:rPr lang="ru-RU" b="1" i="1" dirty="0" smtClean="0"/>
              <a:t> </a:t>
            </a:r>
            <a:r>
              <a:rPr lang="ru-RU" dirty="0" smtClean="0"/>
              <a:t>– одно из любимых блюд тувинцев, она готовится еще до варки хана очень быстро. Тонкую часть печени поджарить на горящих углях не до полной готовности. Снять и разрезать на кусочки. Каждый кусочек обмотать тонким </a:t>
            </a:r>
            <a:r>
              <a:rPr lang="ru-RU" dirty="0" err="1" smtClean="0"/>
              <a:t>сальником-эдир</a:t>
            </a:r>
            <a:r>
              <a:rPr lang="ru-RU" dirty="0" smtClean="0"/>
              <a:t>  нанизать на вертел, посолить и подержать над небольшим огнем.  </a:t>
            </a:r>
            <a:r>
              <a:rPr lang="ru-RU" dirty="0" err="1" smtClean="0"/>
              <a:t>Согажа</a:t>
            </a:r>
            <a:r>
              <a:rPr lang="ru-RU" dirty="0" smtClean="0"/>
              <a:t> едят в горячем виде. Печень 150, внутреннее сало 60, соль.</a:t>
            </a:r>
          </a:p>
          <a:p>
            <a:endParaRPr lang="ru-RU" dirty="0"/>
          </a:p>
        </p:txBody>
      </p:sp>
    </p:spTree>
  </p:cSld>
  <p:clrMapOvr>
    <a:masterClrMapping/>
  </p:clrMapOvr>
  <p:transition advTm="9968">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229600" cy="1143000"/>
          </a:xfrm>
        </p:spPr>
        <p:txBody>
          <a:bodyPr/>
          <a:lstStyle/>
          <a:p>
            <a:pPr algn="ctr"/>
            <a:r>
              <a:rPr lang="ru-RU" dirty="0" smtClean="0">
                <a:latin typeface="Monotype Corsiva" pitchFamily="66" charset="0"/>
              </a:rPr>
              <a:t>Блюда из молока</a:t>
            </a:r>
            <a:endParaRPr lang="ru-RU" dirty="0">
              <a:latin typeface="Monotype Corsiva" pitchFamily="66" charset="0"/>
            </a:endParaRPr>
          </a:p>
        </p:txBody>
      </p:sp>
      <p:sp>
        <p:nvSpPr>
          <p:cNvPr id="3" name="Содержимое 2"/>
          <p:cNvSpPr>
            <a:spLocks noGrp="1"/>
          </p:cNvSpPr>
          <p:nvPr>
            <p:ph idx="1"/>
          </p:nvPr>
        </p:nvSpPr>
        <p:spPr/>
        <p:txBody>
          <a:bodyPr/>
          <a:lstStyle/>
          <a:p>
            <a:r>
              <a:rPr lang="ru-RU" dirty="0" smtClean="0"/>
              <a:t> У тувинцев пища из молока занимает особое место. Она довольно разнообразна, отличается высокой питательностью, прекрасными вкусовыми свойствами. К тому же, что очень важно, молочная пища чрезвычайно полезна для здоровья людей всех возрастов.</a:t>
            </a:r>
          </a:p>
          <a:p>
            <a:pPr>
              <a:buNone/>
            </a:pPr>
            <a:r>
              <a:rPr lang="en-US" dirty="0" smtClean="0"/>
              <a:t> </a:t>
            </a:r>
            <a:endParaRPr lang="ru-RU" dirty="0" smtClean="0"/>
          </a:p>
          <a:p>
            <a:endParaRPr lang="ru-RU" dirty="0"/>
          </a:p>
        </p:txBody>
      </p:sp>
    </p:spTree>
  </p:cSld>
  <p:clrMapOvr>
    <a:masterClrMapping/>
  </p:clrMapOvr>
  <p:transition spd="med" advClick="0" advTm="7394">
    <p:wheel spokes="1"/>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600" dirty="0" err="1" smtClean="0">
                <a:latin typeface="Monotype Corsiva" pitchFamily="66" charset="0"/>
              </a:rPr>
              <a:t>Согажа</a:t>
            </a:r>
            <a:endParaRPr lang="ru-RU" sz="6600" dirty="0">
              <a:latin typeface="Monotype Corsiva" pitchFamily="66" charset="0"/>
            </a:endParaRPr>
          </a:p>
        </p:txBody>
      </p:sp>
      <p:pic>
        <p:nvPicPr>
          <p:cNvPr id="4" name="Содержимое 3" descr="img401.jpg"/>
          <p:cNvPicPr>
            <a:picLocks noGrp="1" noChangeAspect="1"/>
          </p:cNvPicPr>
          <p:nvPr>
            <p:ph idx="1"/>
          </p:nvPr>
        </p:nvPicPr>
        <p:blipFill>
          <a:blip r:embed="rId2" cstate="print"/>
          <a:stretch>
            <a:fillRect/>
          </a:stretch>
        </p:blipFill>
        <p:spPr>
          <a:xfrm>
            <a:off x="1847850" y="1958181"/>
            <a:ext cx="54483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538">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559896"/>
          </a:xfrm>
        </p:spPr>
        <p:txBody>
          <a:bodyPr>
            <a:normAutofit fontScale="85000" lnSpcReduction="20000"/>
          </a:bodyPr>
          <a:lstStyle/>
          <a:p>
            <a:r>
              <a:rPr lang="ru-RU" b="1" i="1" dirty="0" err="1" smtClean="0"/>
              <a:t>Кургулдай</a:t>
            </a:r>
            <a:r>
              <a:rPr lang="ru-RU" b="1" i="1" dirty="0" smtClean="0"/>
              <a:t>.</a:t>
            </a:r>
            <a:r>
              <a:rPr lang="ru-RU" dirty="0" smtClean="0"/>
              <a:t> Он делается из прямой кишки мелкого рогатого скота. Для приготовления самого кушанья нужны </a:t>
            </a:r>
            <a:r>
              <a:rPr lang="ru-RU" dirty="0" err="1" smtClean="0"/>
              <a:t>баар</a:t>
            </a:r>
            <a:r>
              <a:rPr lang="ru-RU" dirty="0" smtClean="0"/>
              <a:t> </a:t>
            </a:r>
            <a:r>
              <a:rPr lang="ru-RU" dirty="0" err="1" smtClean="0"/>
              <a:t>эъди-мясо</a:t>
            </a:r>
            <a:r>
              <a:rPr lang="ru-RU" dirty="0" smtClean="0"/>
              <a:t> диафрагмы, </a:t>
            </a:r>
            <a:r>
              <a:rPr lang="ru-RU" dirty="0" err="1" smtClean="0"/>
              <a:t>кергиек-сетка</a:t>
            </a:r>
            <a:r>
              <a:rPr lang="ru-RU" dirty="0" smtClean="0"/>
              <a:t> и </a:t>
            </a:r>
            <a:r>
              <a:rPr lang="ru-RU" dirty="0" err="1" smtClean="0"/>
              <a:t>дескинчек-ободочная</a:t>
            </a:r>
            <a:r>
              <a:rPr lang="ru-RU" dirty="0" smtClean="0"/>
              <a:t> кишка. </a:t>
            </a:r>
            <a:r>
              <a:rPr lang="ru-RU" dirty="0" err="1" smtClean="0"/>
              <a:t>Кергиек</a:t>
            </a:r>
            <a:r>
              <a:rPr lang="ru-RU" dirty="0" smtClean="0"/>
              <a:t> очищают от ворса, предварительно опустив его в кипящую воду. На месте отреза </a:t>
            </a:r>
            <a:r>
              <a:rPr lang="ru-RU" dirty="0" err="1" smtClean="0"/>
              <a:t>саргыяка-книжки</a:t>
            </a:r>
            <a:r>
              <a:rPr lang="ru-RU" dirty="0" smtClean="0"/>
              <a:t> остается кольцо, его не трогают. Начиная как раз от него разрез «по ходу солнца», т.е. слева направо, образуя одну сплошную длинную полоску. Из мяса диафрагмы делают то же самое. Теперь берут </a:t>
            </a:r>
            <a:r>
              <a:rPr lang="ru-RU" dirty="0" err="1" smtClean="0"/>
              <a:t>кургулдай</a:t>
            </a:r>
            <a:r>
              <a:rPr lang="ru-RU" dirty="0" smtClean="0"/>
              <a:t>, снаружи- стороной, покрытый салом, в одну руку, завертывают край устья чуть-чуть вовнутрь и начинают заталкивать вместе с концами  полосок </a:t>
            </a:r>
            <a:r>
              <a:rPr lang="ru-RU" dirty="0" err="1" smtClean="0"/>
              <a:t>кергиека</a:t>
            </a:r>
            <a:r>
              <a:rPr lang="ru-RU" dirty="0" smtClean="0"/>
              <a:t>, диафрагмы, </a:t>
            </a:r>
            <a:r>
              <a:rPr lang="ru-RU" dirty="0" err="1" smtClean="0"/>
              <a:t>дескинчека</a:t>
            </a:r>
            <a:r>
              <a:rPr lang="ru-RU" dirty="0" smtClean="0"/>
              <a:t>. Потом, пройдя середину кишки, взяв за другой конец, запросто можно вывернуть всю кишку. </a:t>
            </a:r>
            <a:r>
              <a:rPr lang="ru-RU" dirty="0" err="1" smtClean="0"/>
              <a:t>Кургулдай</a:t>
            </a:r>
            <a:r>
              <a:rPr lang="ru-RU" dirty="0" smtClean="0"/>
              <a:t> готов. Очищают и промывают его снаружи.</a:t>
            </a:r>
          </a:p>
          <a:p>
            <a:r>
              <a:rPr lang="ru-RU" dirty="0" smtClean="0"/>
              <a:t>Варят в подсоленной воде. Подается  к столу в горячем виде как самостоятельное блюдо или в букете субпродуктов вместе с почками, печенью. </a:t>
            </a:r>
          </a:p>
          <a:p>
            <a:endParaRPr lang="ru-RU" dirty="0"/>
          </a:p>
        </p:txBody>
      </p:sp>
    </p:spTree>
  </p:cSld>
  <p:clrMapOvr>
    <a:masterClrMapping/>
  </p:clrMapOvr>
  <p:transition advTm="10187">
    <p:spli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latin typeface="Monotype Corsiva" pitchFamily="66" charset="0"/>
              </a:rPr>
              <a:t>Кургулдай</a:t>
            </a:r>
            <a:endParaRPr lang="ru-RU" dirty="0">
              <a:latin typeface="Monotype Corsiva" pitchFamily="66" charset="0"/>
            </a:endParaRPr>
          </a:p>
        </p:txBody>
      </p:sp>
      <p:pic>
        <p:nvPicPr>
          <p:cNvPr id="4" name="Содержимое 3" descr="img402.jpg"/>
          <p:cNvPicPr>
            <a:picLocks noGrp="1" noChangeAspect="1"/>
          </p:cNvPicPr>
          <p:nvPr>
            <p:ph idx="1"/>
          </p:nvPr>
        </p:nvPicPr>
        <p:blipFill>
          <a:blip r:embed="rId2" cstate="print"/>
          <a:stretch>
            <a:fillRect/>
          </a:stretch>
        </p:blipFill>
        <p:spPr>
          <a:xfrm>
            <a:off x="1953739" y="1935163"/>
            <a:ext cx="5236521"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226">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40768"/>
            <a:ext cx="8229600" cy="4983832"/>
          </a:xfrm>
        </p:spPr>
        <p:txBody>
          <a:bodyPr/>
          <a:lstStyle/>
          <a:p>
            <a:r>
              <a:rPr lang="ru-RU" dirty="0" smtClean="0"/>
              <a:t> </a:t>
            </a:r>
            <a:r>
              <a:rPr lang="ru-RU" b="1" i="1" dirty="0" err="1" smtClean="0"/>
              <a:t>Чореме</a:t>
            </a:r>
            <a:r>
              <a:rPr lang="ru-RU" b="1" i="1" dirty="0" smtClean="0"/>
              <a:t>.</a:t>
            </a:r>
            <a:r>
              <a:rPr lang="ru-RU" b="1" dirty="0" smtClean="0"/>
              <a:t> </a:t>
            </a:r>
            <a:r>
              <a:rPr lang="ru-RU" dirty="0" smtClean="0"/>
              <a:t>Хорошо обработанную баранью брюшину и диафрагму нарезают длинными полосками, переплетая тщательно промытыми тонкими кишками. Диаметр получаемых связок -3-4см. Отваривают в бульоне. Во время варки кладут репчатый лук.  Подают с нашинкованным репчатым луком. Брюшина, диафрагма 200, кишки 100, лук репчатый 50,  соль.</a:t>
            </a:r>
            <a:endParaRPr lang="ru-RU" dirty="0"/>
          </a:p>
        </p:txBody>
      </p:sp>
    </p:spTree>
  </p:cSld>
  <p:clrMapOvr>
    <a:masterClrMapping/>
  </p:clrMapOvr>
  <p:transition advTm="7691">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latin typeface="Monotype Corsiva" pitchFamily="66" charset="0"/>
              </a:rPr>
              <a:t>Чореме</a:t>
            </a:r>
            <a:endParaRPr lang="ru-RU" dirty="0">
              <a:latin typeface="Monotype Corsiva" pitchFamily="66" charset="0"/>
            </a:endParaRPr>
          </a:p>
        </p:txBody>
      </p:sp>
      <p:pic>
        <p:nvPicPr>
          <p:cNvPr id="4" name="Содержимое 3" descr="10011.jpg"/>
          <p:cNvPicPr>
            <a:picLocks noGrp="1" noChangeAspect="1"/>
          </p:cNvPicPr>
          <p:nvPr>
            <p:ph idx="1"/>
          </p:nvPr>
        </p:nvPicPr>
        <p:blipFill>
          <a:blip r:embed="rId2" cstate="print"/>
          <a:stretch>
            <a:fillRect/>
          </a:stretch>
        </p:blipFill>
        <p:spPr>
          <a:xfrm>
            <a:off x="2178494" y="1935163"/>
            <a:ext cx="4787011"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6100">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199856"/>
          </a:xfrm>
        </p:spPr>
        <p:txBody>
          <a:bodyPr>
            <a:normAutofit fontScale="85000" lnSpcReduction="20000"/>
          </a:bodyPr>
          <a:lstStyle/>
          <a:p>
            <a:r>
              <a:rPr lang="ru-RU" dirty="0" smtClean="0"/>
              <a:t>Говядина идет на приготовление различных блюд. Здесь много общего с русской кухней и кухней других народов. Но есть некоторые отличия, присущие только тувинской кулинарии, которые делают эти блюда специфическими, по-своему колоритными, придающими им свой вкус и аромат. Среди них необходимо выделить </a:t>
            </a:r>
            <a:r>
              <a:rPr lang="ru-RU" dirty="0" err="1" smtClean="0"/>
              <a:t>хырбача</a:t>
            </a:r>
            <a:r>
              <a:rPr lang="ru-RU" dirty="0" smtClean="0"/>
              <a:t>. </a:t>
            </a:r>
          </a:p>
          <a:p>
            <a:r>
              <a:rPr lang="ru-RU" i="1" dirty="0" smtClean="0"/>
              <a:t> </a:t>
            </a:r>
            <a:r>
              <a:rPr lang="ru-RU" b="1" i="1" dirty="0" err="1" smtClean="0"/>
              <a:t>Хырбача</a:t>
            </a:r>
            <a:r>
              <a:rPr lang="ru-RU" dirty="0" smtClean="0"/>
              <a:t> делают из говядины. В </a:t>
            </a:r>
            <a:r>
              <a:rPr lang="ru-RU" dirty="0" err="1" smtClean="0"/>
              <a:t>хырбача</a:t>
            </a:r>
            <a:r>
              <a:rPr lang="ru-RU" dirty="0" smtClean="0"/>
              <a:t>, кроме внутренностей, кладут шейное мясо. Рубец-брюшину расстелить на столе или доске, вырезать из толстых краев довольно длинную и крепкую полоску- ремешок, ею потом «зашнуровывают» </a:t>
            </a:r>
            <a:r>
              <a:rPr lang="ru-RU" dirty="0" err="1" smtClean="0"/>
              <a:t>хырбача</a:t>
            </a:r>
            <a:r>
              <a:rPr lang="ru-RU" dirty="0" smtClean="0"/>
              <a:t>. Выложить на брюшину заготовленные внутренности (режут длинными кусками печень, легкие добавляют к этому промытые тонкие кишки (</a:t>
            </a:r>
            <a:r>
              <a:rPr lang="ru-RU" dirty="0" err="1" smtClean="0"/>
              <a:t>шойунду</a:t>
            </a:r>
            <a:r>
              <a:rPr lang="ru-RU" dirty="0" smtClean="0"/>
              <a:t>) и чисто вымытую брюшину (</a:t>
            </a:r>
            <a:r>
              <a:rPr lang="ru-RU" dirty="0" err="1" smtClean="0"/>
              <a:t>хырын</a:t>
            </a:r>
            <a:r>
              <a:rPr lang="ru-RU" dirty="0" smtClean="0"/>
              <a:t>), а мясо положить на середину и хорошо обернуть все это самой брюшиной. После чего закрепить весь этот ком вырезанной лентой-ремешком.</a:t>
            </a:r>
          </a:p>
          <a:p>
            <a:endParaRPr lang="ru-RU" dirty="0"/>
          </a:p>
        </p:txBody>
      </p:sp>
    </p:spTree>
  </p:cSld>
  <p:clrMapOvr>
    <a:masterClrMapping/>
  </p:clrMapOvr>
  <p:transition advTm="10702">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latin typeface="Monotype Corsiva" pitchFamily="66" charset="0"/>
              </a:rPr>
              <a:t>Хырбача</a:t>
            </a:r>
            <a:endParaRPr lang="ru-RU" dirty="0">
              <a:latin typeface="Monotype Corsiva" pitchFamily="66" charset="0"/>
            </a:endParaRPr>
          </a:p>
        </p:txBody>
      </p:sp>
      <p:pic>
        <p:nvPicPr>
          <p:cNvPr id="4" name="Содержимое 3" descr="IMAG0115.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8768">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40768"/>
            <a:ext cx="8229600" cy="4983832"/>
          </a:xfrm>
        </p:spPr>
        <p:txBody>
          <a:bodyPr/>
          <a:lstStyle/>
          <a:p>
            <a:r>
              <a:rPr lang="ru-RU" b="1" i="1" dirty="0" smtClean="0"/>
              <a:t>Грудинка</a:t>
            </a:r>
            <a:r>
              <a:rPr lang="ru-RU" i="1" dirty="0" smtClean="0"/>
              <a:t> </a:t>
            </a:r>
            <a:r>
              <a:rPr lang="ru-RU" dirty="0" smtClean="0"/>
              <a:t>мелкого скота является почетным угощением. Её ставят гостям, приехавшим издалека родственникам, друзьям. Во время свадебного пира перед молодыми ставится грудинка- </a:t>
            </a:r>
            <a:r>
              <a:rPr lang="ru-RU" dirty="0" err="1" smtClean="0"/>
              <a:t>тош</a:t>
            </a:r>
            <a:r>
              <a:rPr lang="ru-RU" dirty="0" smtClean="0"/>
              <a:t>, обвернутый </a:t>
            </a:r>
            <a:r>
              <a:rPr lang="ru-RU" dirty="0" err="1" smtClean="0"/>
              <a:t>кургулдаем</a:t>
            </a:r>
            <a:r>
              <a:rPr lang="ru-RU" dirty="0" smtClean="0"/>
              <a:t>. По хрящам отделить грудинку от ребер, промыть, залить водой. Варить целиком, добавив соль, лук и специи по вкусу.</a:t>
            </a:r>
          </a:p>
          <a:p>
            <a:endParaRPr lang="ru-RU" dirty="0"/>
          </a:p>
        </p:txBody>
      </p:sp>
    </p:spTree>
  </p:cSld>
  <p:clrMapOvr>
    <a:masterClrMapping/>
  </p:clrMapOvr>
  <p:transition advTm="8081">
    <p:cover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Monotype Corsiva" pitchFamily="66" charset="0"/>
              </a:rPr>
              <a:t>Грудинка</a:t>
            </a:r>
            <a:endParaRPr lang="ru-RU" dirty="0">
              <a:latin typeface="Monotype Corsiva" pitchFamily="66" charset="0"/>
            </a:endParaRPr>
          </a:p>
        </p:txBody>
      </p:sp>
      <p:pic>
        <p:nvPicPr>
          <p:cNvPr id="6" name="Содержимое 5" descr="IMAG0139.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663">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199856"/>
          </a:xfrm>
        </p:spPr>
        <p:txBody>
          <a:bodyPr>
            <a:normAutofit fontScale="92500" lnSpcReduction="10000"/>
          </a:bodyPr>
          <a:lstStyle/>
          <a:p>
            <a:r>
              <a:rPr lang="ru-RU" b="1" i="1" dirty="0" smtClean="0"/>
              <a:t>Ужа</a:t>
            </a:r>
            <a:r>
              <a:rPr lang="ru-RU" dirty="0" smtClean="0"/>
              <a:t> (крестец отваривается вместе с позвонками поясничной части). Приготовление ужа, ритуальной почетной пищи, дело ответственное. Нужен очень острый нож. Лучше будет, если мясу дать немного отстояться. Потом нижнюю часть туши положить на широкую доску, отделить оставшиеся после первичной разделки три ребра вместе с позвонками, отложить в сторону. Резать, не трогая мясо с боков, щедро захватывая мясо с бедер. При правильной разделке вместе с курдюком останутся шесть спинных позвонков. Ужа варить в большой чаше, в большом количестве воды, чтобы она «плавала» и сохраняла форму (время варки зависит от упитанности ужа, маленький -1,5час, большой – 2-3 часа).</a:t>
            </a:r>
          </a:p>
          <a:p>
            <a:endParaRPr lang="ru-RU" dirty="0"/>
          </a:p>
        </p:txBody>
      </p:sp>
    </p:spTree>
  </p:cSld>
  <p:clrMapOvr>
    <a:masterClrMapping/>
  </p:clrMapOvr>
  <p:transition advTm="7223">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229600" cy="5127848"/>
          </a:xfrm>
        </p:spPr>
        <p:txBody>
          <a:bodyPr>
            <a:normAutofit fontScale="77500" lnSpcReduction="20000"/>
          </a:bodyPr>
          <a:lstStyle/>
          <a:p>
            <a:r>
              <a:rPr lang="ru-RU" b="1" i="1" dirty="0" smtClean="0"/>
              <a:t>Пенки- </a:t>
            </a:r>
            <a:r>
              <a:rPr lang="ru-RU" b="1" i="1" dirty="0" err="1" smtClean="0"/>
              <a:t>ореме</a:t>
            </a:r>
            <a:r>
              <a:rPr lang="ru-RU" i="1" dirty="0" smtClean="0"/>
              <a:t>.</a:t>
            </a:r>
            <a:r>
              <a:rPr lang="ru-RU" dirty="0" smtClean="0"/>
              <a:t> Приготовляются из молока коров, овец, коз. Чем жирнее молоко и чем его больше в чаше-казане, тем толще и лучше получаются пенки. Непосредственно перед кипячением молока котёл надо слегка смазать. Налить молоко в котел, вскипятить, ковшиком черпают молоко и с высоты выливают обратно, пока не образуется пышная пена. Такой приём приготовления называется «</a:t>
            </a:r>
            <a:r>
              <a:rPr lang="ru-RU" dirty="0" err="1" smtClean="0"/>
              <a:t>саарар</a:t>
            </a:r>
            <a:r>
              <a:rPr lang="ru-RU" dirty="0" smtClean="0"/>
              <a:t>» и неотделим от технологии приготовления молочных продуктов. Даже чай с молоком,  приготовленный таким способом, имеет совершенно другой вкус. После того, как пена уляжется, и молоко начнет остывать, еще раз подогреть его на слабом огне.  Поставить на сутки в прохладное место. Снять пенки со сливками в отдельную посуду. Получаются густые сливки с пенкой, очень приятный на вкус жирный и нежный продукт. Свежую  пенку употребляют на завтрак и обед, а также используют в качестве исходного продукта для изготовления сметаны, топленого масла. В качестве добавки она идёт в «</a:t>
            </a:r>
            <a:r>
              <a:rPr lang="ru-RU" dirty="0" err="1" smtClean="0"/>
              <a:t>ааржы</a:t>
            </a:r>
            <a:r>
              <a:rPr lang="ru-RU" dirty="0" smtClean="0"/>
              <a:t>», «</a:t>
            </a:r>
            <a:r>
              <a:rPr lang="ru-RU" dirty="0" err="1" smtClean="0"/>
              <a:t>ээжегей</a:t>
            </a:r>
            <a:r>
              <a:rPr lang="ru-RU" dirty="0" smtClean="0"/>
              <a:t>». Консистенция и состав пенки зависит от сезона. Летом молоко более жидкой консистенции, и слой пенки получается тоньше, а уже к осени - более плотный и толстый.</a:t>
            </a:r>
          </a:p>
          <a:p>
            <a:endParaRPr lang="ru-RU" dirty="0"/>
          </a:p>
        </p:txBody>
      </p:sp>
    </p:spTree>
  </p:cSld>
  <p:clrMapOvr>
    <a:masterClrMapping/>
  </p:clrMapOvr>
  <p:transition spd="med" advClick="0" advTm="10748">
    <p:split dir="in"/>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Monotype Corsiva" pitchFamily="66" charset="0"/>
              </a:rPr>
              <a:t>Ужа</a:t>
            </a:r>
            <a:endParaRPr lang="ru-RU" dirty="0">
              <a:latin typeface="Monotype Corsiva" pitchFamily="66" charset="0"/>
            </a:endParaRPr>
          </a:p>
        </p:txBody>
      </p:sp>
      <p:pic>
        <p:nvPicPr>
          <p:cNvPr id="4" name="Содержимое 3" descr="Копия Копия img515.jpg"/>
          <p:cNvPicPr>
            <a:picLocks noGrp="1" noChangeAspect="1"/>
          </p:cNvPicPr>
          <p:nvPr>
            <p:ph idx="1"/>
          </p:nvPr>
        </p:nvPicPr>
        <p:blipFill>
          <a:blip r:embed="rId2" cstate="print"/>
          <a:stretch>
            <a:fillRect/>
          </a:stretch>
        </p:blipFill>
        <p:spPr>
          <a:xfrm>
            <a:off x="2345436" y="2483961"/>
            <a:ext cx="4453128" cy="32918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advTm="7815">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343872"/>
          </a:xfrm>
        </p:spPr>
        <p:txBody>
          <a:bodyPr>
            <a:normAutofit fontScale="70000" lnSpcReduction="20000"/>
          </a:bodyPr>
          <a:lstStyle/>
          <a:p>
            <a:r>
              <a:rPr lang="ru-RU" b="1" i="1" dirty="0" smtClean="0"/>
              <a:t>Пельмени.</a:t>
            </a:r>
            <a:r>
              <a:rPr lang="ru-RU" dirty="0" smtClean="0"/>
              <a:t>  Для пельменей обычно берется жирная говядина или говядина пополам с кониной. Мясо промыть, отделить от костей, сухожилий, мелко нарезать и пропустить через мясорубку.</a:t>
            </a:r>
          </a:p>
          <a:p>
            <a:r>
              <a:rPr lang="ru-RU" dirty="0" smtClean="0"/>
              <a:t>Можно мясо для пельменей рубить на  досках, тогда фарш получается очень сочным и вкусным. Для фарша: говядину, (конину) и внутренний жир мелко порубить в деревянном корытце или пропустить через мясорубку с крупной решеткой, добавить лук, соль, </a:t>
            </a:r>
          </a:p>
          <a:p>
            <a:r>
              <a:rPr lang="ru-RU" dirty="0" smtClean="0"/>
              <a:t>если фарш густой, нужно влить в него немного кипяченой холодной воды и хорошо перемешать до однородной массы.</a:t>
            </a:r>
          </a:p>
          <a:p>
            <a:r>
              <a:rPr lang="ru-RU" dirty="0" smtClean="0"/>
              <a:t>  Приготовить крутое пресное тесто из пшеничной муки. В углубление из муки влить подогретую воду, яйцо,  замесить тесто. Подготовленное тесто выдержать 30 минут для набухания клейковины и придания тесту эластичности. А затем раскатать тонким слоем(2мм) и специальной выемкой формовать сочни диаметром 6-7см. На середину сочня положить фарш, края защипать, придать форму полумесяца. В кипящую подсоленную воду опустить пельмени и сварить. Готовые пельмени положить в пиалы, залить горячим бульоном. Для фарша:140 говядины ,50 внутреннего жира,15 лука,25 воды, соль. Для теста : 80 муки, вода 30, яйцо 1 шт., соль.</a:t>
            </a:r>
          </a:p>
          <a:p>
            <a:endParaRPr lang="ru-RU" dirty="0" smtClean="0"/>
          </a:p>
          <a:p>
            <a:endParaRPr lang="ru-RU" dirty="0"/>
          </a:p>
        </p:txBody>
      </p:sp>
    </p:spTree>
  </p:cSld>
  <p:clrMapOvr>
    <a:masterClrMapping/>
  </p:clrMapOvr>
  <p:transition advTm="7628">
    <p:pull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Monotype Corsiva" pitchFamily="66" charset="0"/>
              </a:rPr>
              <a:t>Пельмени</a:t>
            </a:r>
            <a:endParaRPr lang="ru-RU" dirty="0">
              <a:latin typeface="Monotype Corsiva" pitchFamily="66" charset="0"/>
            </a:endParaRPr>
          </a:p>
        </p:txBody>
      </p:sp>
      <p:pic>
        <p:nvPicPr>
          <p:cNvPr id="4" name="Содержимое 3" descr="P2110004.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7597">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229600" cy="5127848"/>
          </a:xfrm>
        </p:spPr>
        <p:txBody>
          <a:bodyPr/>
          <a:lstStyle/>
          <a:p>
            <a:r>
              <a:rPr lang="ru-RU" i="1" dirty="0" smtClean="0"/>
              <a:t> </a:t>
            </a:r>
            <a:r>
              <a:rPr lang="ru-RU" b="1" i="1" dirty="0" err="1" smtClean="0"/>
              <a:t>Бууза</a:t>
            </a:r>
            <a:r>
              <a:rPr lang="ru-RU" b="1" dirty="0" smtClean="0"/>
              <a:t> </a:t>
            </a:r>
            <a:r>
              <a:rPr lang="ru-RU" dirty="0" smtClean="0"/>
              <a:t>– жирную говядину  пропускают через мясорубку, добавляют репчатый лук ,соль, воду. Полученный фарш кладут на лепешки из пресного теста, приготовленного как для </a:t>
            </a:r>
            <a:r>
              <a:rPr lang="ru-RU" dirty="0" err="1" smtClean="0"/>
              <a:t>манчы</a:t>
            </a:r>
            <a:r>
              <a:rPr lang="ru-RU" dirty="0" smtClean="0"/>
              <a:t>, бузы защипывают в виде кувшинчиков и варят на пару. Говядина 100, лук репчатый 25, сало курдючное 10, мука 35, соль.</a:t>
            </a:r>
          </a:p>
          <a:p>
            <a:endParaRPr lang="ru-RU" dirty="0"/>
          </a:p>
        </p:txBody>
      </p:sp>
    </p:spTree>
  </p:cSld>
  <p:clrMapOvr>
    <a:masterClrMapping/>
  </p:clrMapOvr>
  <p:transition advTm="8221">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latin typeface="Monotype Corsiva" pitchFamily="66" charset="0"/>
              </a:rPr>
              <a:t>Бууза</a:t>
            </a:r>
            <a:endParaRPr lang="ru-RU" dirty="0">
              <a:latin typeface="Monotype Corsiva" pitchFamily="66" charset="0"/>
            </a:endParaRPr>
          </a:p>
        </p:txBody>
      </p:sp>
      <p:pic>
        <p:nvPicPr>
          <p:cNvPr id="4" name="Содержимое 3" descr="P1260071.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6708">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271864"/>
          </a:xfrm>
        </p:spPr>
        <p:txBody>
          <a:bodyPr>
            <a:normAutofit fontScale="92500" lnSpcReduction="20000"/>
          </a:bodyPr>
          <a:lstStyle/>
          <a:p>
            <a:r>
              <a:rPr lang="ru-RU" b="1" dirty="0" smtClean="0"/>
              <a:t>Блюда из конины</a:t>
            </a:r>
          </a:p>
          <a:p>
            <a:r>
              <a:rPr lang="ru-RU" dirty="0" smtClean="0"/>
              <a:t>В тувинской национальной кухне блюда из конины занимают почетное место. Из конины, так же как из баранины и говядины, готовят пельмени, бузы. Высоко ценится </a:t>
            </a:r>
            <a:r>
              <a:rPr lang="ru-RU" dirty="0" err="1" smtClean="0"/>
              <a:t>казы</a:t>
            </a:r>
            <a:r>
              <a:rPr lang="ru-RU" dirty="0" smtClean="0"/>
              <a:t>. </a:t>
            </a:r>
          </a:p>
          <a:p>
            <a:pPr>
              <a:buNone/>
            </a:pPr>
            <a:r>
              <a:rPr lang="ru-RU" dirty="0" smtClean="0"/>
              <a:t> </a:t>
            </a:r>
          </a:p>
          <a:p>
            <a:r>
              <a:rPr lang="ru-RU" b="1" i="1" dirty="0" err="1" smtClean="0"/>
              <a:t>Казы</a:t>
            </a:r>
            <a:r>
              <a:rPr lang="ru-RU" b="1" i="1" dirty="0" smtClean="0"/>
              <a:t> </a:t>
            </a:r>
            <a:r>
              <a:rPr lang="ru-RU" dirty="0" smtClean="0"/>
              <a:t>находится внутри </a:t>
            </a:r>
            <a:r>
              <a:rPr lang="ru-RU" dirty="0" err="1" smtClean="0"/>
              <a:t>шандыра-большого</a:t>
            </a:r>
            <a:r>
              <a:rPr lang="ru-RU" dirty="0" smtClean="0"/>
              <a:t> пласта своеобразного мяса покрывающего брюхо животного ниже грудинки. </a:t>
            </a:r>
            <a:r>
              <a:rPr lang="ru-RU" dirty="0" err="1" smtClean="0"/>
              <a:t>Казы</a:t>
            </a:r>
            <a:r>
              <a:rPr lang="ru-RU" dirty="0" smtClean="0"/>
              <a:t> –это и толстый слой сала. По величине </a:t>
            </a:r>
            <a:r>
              <a:rPr lang="ru-RU" dirty="0" err="1" smtClean="0"/>
              <a:t>казы</a:t>
            </a:r>
            <a:r>
              <a:rPr lang="ru-RU" dirty="0" smtClean="0"/>
              <a:t> определяют степень упитанности лошади. </a:t>
            </a:r>
            <a:r>
              <a:rPr lang="ru-RU" dirty="0" err="1" smtClean="0"/>
              <a:t>Казы</a:t>
            </a:r>
            <a:r>
              <a:rPr lang="ru-RU" dirty="0" smtClean="0"/>
              <a:t> варить вместе с </a:t>
            </a:r>
            <a:r>
              <a:rPr lang="ru-RU" dirty="0" err="1" smtClean="0"/>
              <a:t>шандыром</a:t>
            </a:r>
            <a:r>
              <a:rPr lang="ru-RU" dirty="0" smtClean="0"/>
              <a:t>. Подать в охлажденном виде, вместе с  кольцами репчатого лука. Холодный бульон из конины вкусен, употребляется большей частью в натуральном виде, как соус. К отварной конине обычно подают холодный бульон с жиром в пиале.</a:t>
            </a:r>
          </a:p>
          <a:p>
            <a:endParaRPr lang="ru-RU" dirty="0"/>
          </a:p>
        </p:txBody>
      </p:sp>
    </p:spTree>
  </p:cSld>
  <p:clrMapOvr>
    <a:masterClrMapping/>
  </p:clrMapOvr>
  <p:transition advTm="10327">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latin typeface="Monotype Corsiva" pitchFamily="66" charset="0"/>
              </a:rPr>
              <a:t>Казы</a:t>
            </a:r>
            <a:endParaRPr lang="ru-RU" dirty="0">
              <a:latin typeface="Monotype Corsiva" pitchFamily="66" charset="0"/>
            </a:endParaRPr>
          </a:p>
        </p:txBody>
      </p:sp>
      <p:pic>
        <p:nvPicPr>
          <p:cNvPr id="4" name="Содержимое 3" descr="P2180004.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6505">
    <p:cover dir="l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latin typeface="Monotype Corsiva" pitchFamily="66" charset="0"/>
              </a:rPr>
              <a:t>Далган</a:t>
            </a:r>
            <a:r>
              <a:rPr lang="ru-RU" dirty="0" smtClean="0">
                <a:latin typeface="Monotype Corsiva" pitchFamily="66" charset="0"/>
              </a:rPr>
              <a:t> с маслом </a:t>
            </a:r>
            <a:endParaRPr lang="ru-RU" dirty="0">
              <a:latin typeface="Monotype Corsiva" pitchFamily="66" charset="0"/>
            </a:endParaRPr>
          </a:p>
        </p:txBody>
      </p:sp>
      <p:pic>
        <p:nvPicPr>
          <p:cNvPr id="4" name="Содержимое 3" descr="PA070075.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6708">
    <p:wheel spokes="8"/>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normAutofit fontScale="70000" lnSpcReduction="20000"/>
          </a:bodyPr>
          <a:lstStyle/>
          <a:p>
            <a:r>
              <a:rPr lang="ru-RU" b="1" i="1" dirty="0" smtClean="0"/>
              <a:t>Суп-лапша.</a:t>
            </a:r>
            <a:r>
              <a:rPr lang="ru-RU" b="1" dirty="0" smtClean="0"/>
              <a:t> </a:t>
            </a:r>
            <a:r>
              <a:rPr lang="ru-RU" dirty="0" smtClean="0"/>
              <a:t>В воду для супа положить мясо с костями, например, грудные или спинные позвонки, ребра. Мясо настрогать, но не резать: суп со строганным мясом вкуснее. Его положить, как только вскипит суп-бульон, посолить и варить продолжительное время. Пока варится суп замесить крутое тесто с добавлением теплой воды и соли. Для лапши берется мука высшего сорта. Муку просеять, отделить необходимое количество, высыпать на доску холмиком. Сделать в середине  углубление, в которое налить теплую воду, добавить яйцо, соль и, постепенно перемешивая с мукой, замесить тесто. Оно должно быть достаточно крутым. Готовое тесто разделить на несколько кусков, скатать шары и дать отлежаться 10 минут, затем раскатать скалкой до толщины 1-1,5мм. Раскатанное тесто положить для сушки на 10-15минут. Затем сложить вчетверо, нарезать длиной 15-20см, шириной 4 см,  наложить друг на друга и нашинковать очень тонко в виде соломки. Нашинкованную лапшу разложить на доске. Лапшу также можно нарезать квадратиками, ромбиками. </a:t>
            </a:r>
          </a:p>
          <a:p>
            <a:r>
              <a:rPr lang="ru-RU" dirty="0" smtClean="0"/>
              <a:t>В кипящий концентрированный бульон (кости варить в соотношении 1:1,2) опустить приготовленную лапшу и варить 5-7минут с момента закипания. Для бульона:200 костей,200 бараньего мяса. Для приготовления лапши на 1кг муки берется: воды-200,яиц-2 штуки, соли -30. </a:t>
            </a:r>
          </a:p>
          <a:p>
            <a:endParaRPr lang="ru-RU" dirty="0"/>
          </a:p>
        </p:txBody>
      </p:sp>
    </p:spTree>
  </p:cSld>
  <p:clrMapOvr>
    <a:masterClrMapping/>
  </p:clrMapOvr>
  <p:transition advTm="10327">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Monotype Corsiva" pitchFamily="66" charset="0"/>
              </a:rPr>
              <a:t>Суп - лапша</a:t>
            </a:r>
            <a:endParaRPr lang="ru-RU" dirty="0">
              <a:latin typeface="Monotype Corsiva" pitchFamily="66" charset="0"/>
            </a:endParaRPr>
          </a:p>
        </p:txBody>
      </p:sp>
      <p:pic>
        <p:nvPicPr>
          <p:cNvPr id="4" name="Содержимое 3" descr="P3140007.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959">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Monotype Corsiva" pitchFamily="66" charset="0"/>
              </a:rPr>
              <a:t>Пенки - </a:t>
            </a:r>
            <a:r>
              <a:rPr lang="ru-RU" dirty="0" err="1" smtClean="0">
                <a:latin typeface="Monotype Corsiva" pitchFamily="66" charset="0"/>
              </a:rPr>
              <a:t>ореме</a:t>
            </a:r>
            <a:endParaRPr lang="ru-RU" dirty="0">
              <a:latin typeface="Monotype Corsiva" pitchFamily="66" charset="0"/>
            </a:endParaRPr>
          </a:p>
        </p:txBody>
      </p:sp>
      <p:pic>
        <p:nvPicPr>
          <p:cNvPr id="4" name="Содержимое 3" descr="P2190016.JPG"/>
          <p:cNvPicPr>
            <a:picLocks noGrp="1" noChangeAspect="1"/>
          </p:cNvPicPr>
          <p:nvPr>
            <p:ph idx="1"/>
          </p:nvPr>
        </p:nvPicPr>
        <p:blipFill>
          <a:blip r:embed="rId3"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6505">
    <p:wheel spokes="2"/>
    <p:sndAc>
      <p:stSnd>
        <p:snd r:embed="rId2" name="chimes.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343872"/>
          </a:xfrm>
        </p:spPr>
        <p:txBody>
          <a:bodyPr>
            <a:normAutofit fontScale="77500" lnSpcReduction="20000"/>
          </a:bodyPr>
          <a:lstStyle/>
          <a:p>
            <a:r>
              <a:rPr lang="ru-RU" b="1" dirty="0" smtClean="0"/>
              <a:t>Мучные изделия.</a:t>
            </a:r>
          </a:p>
          <a:p>
            <a:r>
              <a:rPr lang="ru-RU" dirty="0" smtClean="0"/>
              <a:t>Для приготовления любого теста муку обязательно просеивают. Это улучшает качество муки и способствует лучшему брожению теста. В прошлом тувинская национальная кухня не знала биохимических разрыхлителей теста – дрожжей. Основным разрыхлителем служило молочнокислое брожение, поэтому для приготовления мучных изделий использовали </a:t>
            </a:r>
            <a:r>
              <a:rPr lang="ru-RU" dirty="0" err="1" smtClean="0"/>
              <a:t>тарак</a:t>
            </a:r>
            <a:r>
              <a:rPr lang="ru-RU" dirty="0" smtClean="0"/>
              <a:t> (кефир) и простоквашу, или сметану. Основные компоненты для теста ( сахар, масло ) разводят теплой водой с простоквашей, добавляют муку и замешивают почти крутое тесто. Ставят на </a:t>
            </a:r>
            <a:r>
              <a:rPr lang="ru-RU" dirty="0" err="1" smtClean="0"/>
              <a:t>расстойку</a:t>
            </a:r>
            <a:r>
              <a:rPr lang="ru-RU" dirty="0" smtClean="0"/>
              <a:t> </a:t>
            </a:r>
            <a:r>
              <a:rPr lang="ru-RU" dirty="0" err="1" smtClean="0"/>
              <a:t>на</a:t>
            </a:r>
            <a:r>
              <a:rPr lang="ru-RU" dirty="0" smtClean="0"/>
              <a:t> 30 минут. В настоящее время для разрыхления теста тувинцы добавляют дрожжи. </a:t>
            </a:r>
          </a:p>
          <a:p>
            <a:endParaRPr lang="ru-RU" dirty="0" smtClean="0"/>
          </a:p>
          <a:p>
            <a:r>
              <a:rPr lang="ru-RU" i="1" dirty="0" smtClean="0"/>
              <a:t> </a:t>
            </a:r>
            <a:r>
              <a:rPr lang="ru-RU" b="1" i="1" dirty="0" err="1" smtClean="0"/>
              <a:t>Боорзак</a:t>
            </a:r>
            <a:r>
              <a:rPr lang="ru-RU" b="1" dirty="0" smtClean="0"/>
              <a:t>. </a:t>
            </a:r>
            <a:r>
              <a:rPr lang="ru-RU" dirty="0" smtClean="0"/>
              <a:t>Тесто для него приготовляют в тазу  из белой муки, на  подсоленной воде, с молоком. При замешивании теста в него прибавляют немного масла, чтобы оно лучше раскатывалось. Тесто раскатать жгутиками толщиной в 2см и нарезать кусочками по 10-15г каждый, придать форму шариков. Жарить во фритюре до образования румяной корочки. </a:t>
            </a:r>
          </a:p>
          <a:p>
            <a:endParaRPr lang="ru-RU" dirty="0"/>
          </a:p>
        </p:txBody>
      </p:sp>
    </p:spTree>
  </p:cSld>
  <p:clrMapOvr>
    <a:masterClrMapping/>
  </p:clrMapOvr>
  <p:transition advTm="10280">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latin typeface="Monotype Corsiva" pitchFamily="66" charset="0"/>
              </a:rPr>
              <a:t>Боорзак</a:t>
            </a:r>
            <a:endParaRPr lang="ru-RU" dirty="0">
              <a:latin typeface="Monotype Corsiva" pitchFamily="66" charset="0"/>
            </a:endParaRPr>
          </a:p>
        </p:txBody>
      </p:sp>
      <p:pic>
        <p:nvPicPr>
          <p:cNvPr id="4" name="Содержимое 3" descr="P1290045.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6364">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487888"/>
          </a:xfrm>
        </p:spPr>
        <p:txBody>
          <a:bodyPr>
            <a:normAutofit fontScale="85000" lnSpcReduction="20000"/>
          </a:bodyPr>
          <a:lstStyle/>
          <a:p>
            <a:r>
              <a:rPr lang="ru-RU" b="1" i="1" dirty="0" smtClean="0"/>
              <a:t>Блюдо </a:t>
            </a:r>
            <a:r>
              <a:rPr lang="ru-RU" b="1" i="1" dirty="0" err="1" smtClean="0"/>
              <a:t>хайлымак</a:t>
            </a:r>
            <a:r>
              <a:rPr lang="ru-RU" b="1" dirty="0" smtClean="0"/>
              <a:t> </a:t>
            </a:r>
            <a:r>
              <a:rPr lang="ru-RU" dirty="0" smtClean="0"/>
              <a:t> считается почетным блюдом . Его готовят для угощения уважаемых гостей.  </a:t>
            </a:r>
            <a:r>
              <a:rPr lang="ru-RU" dirty="0" err="1" smtClean="0"/>
              <a:t>Хайлымак</a:t>
            </a:r>
            <a:r>
              <a:rPr lang="ru-RU" dirty="0" smtClean="0"/>
              <a:t> готовят обычно в чугунной посуде. Считается, что в чугунном котле при варке </a:t>
            </a:r>
            <a:r>
              <a:rPr lang="ru-RU" dirty="0" err="1" smtClean="0"/>
              <a:t>хайлымака</a:t>
            </a:r>
            <a:r>
              <a:rPr lang="ru-RU" dirty="0" smtClean="0"/>
              <a:t> обильнее выступает масло. Для её приготовления в котел положить сметану (пенку), растопить, затем в неё начинают медленно подсыпать муку, при этом убыстряя помешивание, в противном случае образуются комки. Беспрерывное помешивание сказывается на выделении масла. Чем больше его выступает, тем лучше. Для этого подливают чай, разумеется, совсем немного, положить </a:t>
            </a:r>
            <a:r>
              <a:rPr lang="ru-RU" dirty="0" err="1" smtClean="0"/>
              <a:t>ааржы</a:t>
            </a:r>
            <a:r>
              <a:rPr lang="ru-RU" dirty="0" smtClean="0"/>
              <a:t> и перемешать. Блюдо считается готовым, когда на дне и по бокам посуды появится румяная корка и сама кашеобразная масса, вся пропитавшись маслом, перестанет прилипать к ложке. Готовый </a:t>
            </a:r>
            <a:r>
              <a:rPr lang="ru-RU" dirty="0" err="1" smtClean="0"/>
              <a:t>хайлымак</a:t>
            </a:r>
            <a:r>
              <a:rPr lang="ru-RU" dirty="0" smtClean="0"/>
              <a:t> имеет густую консистенцию, а на поверхности тонкий слой отделившегося масла. Блюдо питательное и высококалорийное, готовится быстро. </a:t>
            </a:r>
            <a:r>
              <a:rPr lang="ru-RU" dirty="0" err="1" smtClean="0"/>
              <a:t>Хайлымак</a:t>
            </a:r>
            <a:r>
              <a:rPr lang="ru-RU" dirty="0" smtClean="0"/>
              <a:t> подается в пиалах или блюдцах в горячем виде.  В блюдо можно добавить немного сахару. Можно приготовить из манной крупы  с изюмом.</a:t>
            </a:r>
          </a:p>
          <a:p>
            <a:endParaRPr lang="ru-RU" dirty="0"/>
          </a:p>
        </p:txBody>
      </p:sp>
    </p:spTree>
  </p:cSld>
  <p:clrMapOvr>
    <a:masterClrMapping/>
  </p:clrMapOvr>
  <p:transition advTm="9890">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latin typeface="Monotype Corsiva" pitchFamily="66" charset="0"/>
              </a:rPr>
              <a:t>Хайлымак</a:t>
            </a:r>
            <a:endParaRPr lang="ru-RU" dirty="0">
              <a:latin typeface="Monotype Corsiva" pitchFamily="66" charset="0"/>
            </a:endParaRPr>
          </a:p>
        </p:txBody>
      </p:sp>
      <p:pic>
        <p:nvPicPr>
          <p:cNvPr id="4" name="Содержимое 3" descr="IMAG0104.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585">
    <p:plu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343872"/>
          </a:xfrm>
        </p:spPr>
        <p:txBody>
          <a:bodyPr>
            <a:normAutofit/>
          </a:bodyPr>
          <a:lstStyle/>
          <a:p>
            <a:r>
              <a:rPr lang="ru-RU" b="1" i="1" dirty="0" err="1" smtClean="0"/>
              <a:t>Шарбын</a:t>
            </a:r>
            <a:r>
              <a:rPr lang="ru-RU" b="1" dirty="0" smtClean="0"/>
              <a:t> </a:t>
            </a:r>
            <a:r>
              <a:rPr lang="ru-RU" dirty="0" smtClean="0"/>
              <a:t>Для приготовления </a:t>
            </a:r>
            <a:r>
              <a:rPr lang="ru-RU" dirty="0" err="1" smtClean="0"/>
              <a:t>шарбына</a:t>
            </a:r>
            <a:r>
              <a:rPr lang="ru-RU" dirty="0" smtClean="0"/>
              <a:t> применялся глубокий чугунный котел (казан).Для </a:t>
            </a:r>
            <a:r>
              <a:rPr lang="ru-RU" dirty="0" err="1" smtClean="0"/>
              <a:t>шарбына</a:t>
            </a:r>
            <a:r>
              <a:rPr lang="ru-RU" dirty="0" smtClean="0"/>
              <a:t> приготавливают пресное жидкое тесто на молоке с добавлением сахара и соли. Для пышности можно добавить чайную соду. В молочную смесь сахаром и солью всыпать просеянную муку и тщательно размешать венчиком до образования однородного жидкого теста без комочков. Получается желтая сметанообразная масса. Из полученного теста на раскаленном казане, смазанных жиром, выпекают тонкие </a:t>
            </a:r>
            <a:r>
              <a:rPr lang="ru-RU" dirty="0" err="1" smtClean="0"/>
              <a:t>шарбыны</a:t>
            </a:r>
            <a:r>
              <a:rPr lang="ru-RU" dirty="0" smtClean="0"/>
              <a:t>. Жарить на умеренном огне. Есть в горячем виде. </a:t>
            </a:r>
          </a:p>
          <a:p>
            <a:endParaRPr lang="ru-RU" dirty="0"/>
          </a:p>
        </p:txBody>
      </p:sp>
    </p:spTree>
  </p:cSld>
  <p:clrMapOvr>
    <a:masterClrMapping/>
  </p:clrMapOvr>
  <p:transition advTm="7659">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latin typeface="Monotype Corsiva" pitchFamily="66" charset="0"/>
              </a:rPr>
              <a:t>Шарбын</a:t>
            </a:r>
            <a:endParaRPr lang="ru-RU" dirty="0">
              <a:latin typeface="Monotype Corsiva" pitchFamily="66" charset="0"/>
            </a:endParaRPr>
          </a:p>
        </p:txBody>
      </p:sp>
      <p:pic>
        <p:nvPicPr>
          <p:cNvPr id="6" name="Содержимое 5" descr="IMAG0106.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7597">
    <p:strip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487888"/>
          </a:xfrm>
        </p:spPr>
        <p:txBody>
          <a:bodyPr>
            <a:normAutofit lnSpcReduction="10000"/>
          </a:bodyPr>
          <a:lstStyle/>
          <a:p>
            <a:r>
              <a:rPr lang="ru-RU" b="1" i="1" dirty="0" smtClean="0"/>
              <a:t> </a:t>
            </a:r>
            <a:r>
              <a:rPr lang="ru-RU" b="1" i="1" dirty="0" err="1" smtClean="0"/>
              <a:t>Каспай</a:t>
            </a:r>
            <a:r>
              <a:rPr lang="ru-RU" i="1" dirty="0" smtClean="0"/>
              <a:t>.</a:t>
            </a:r>
            <a:r>
              <a:rPr lang="ru-RU" dirty="0" smtClean="0"/>
              <a:t> Замесить тесто как и для </a:t>
            </a:r>
            <a:r>
              <a:rPr lang="ru-RU" dirty="0" err="1" smtClean="0"/>
              <a:t>боорзака</a:t>
            </a:r>
            <a:r>
              <a:rPr lang="ru-RU" dirty="0" smtClean="0"/>
              <a:t>. Замешанное тесто накрыть салфеткой и дать немного вылежать. </a:t>
            </a:r>
          </a:p>
          <a:p>
            <a:r>
              <a:rPr lang="ru-RU" dirty="0" smtClean="0"/>
              <a:t>Из раскатанного не слишком тонкого теста нарезать специальным ножом  полоски шириной в 3-3.5см. Полоски в свою очередь нарезать на ромбики длиной 4-5см и провести по ним несколько полосок ножом, чтобы не вспучивались при жарении. Разделать таким образом все тесто. Подготовить фритюр, для этого в казан налить масло, накалить его.  Положить 6-8 изделий и обжарить, помешивая до образования золотистой корочки. Готовые изделия откинуть на дуршлаг, выложить в глубокую чашку. </a:t>
            </a:r>
          </a:p>
          <a:p>
            <a:endParaRPr lang="ru-RU" dirty="0"/>
          </a:p>
        </p:txBody>
      </p:sp>
    </p:spTree>
  </p:cSld>
  <p:clrMapOvr>
    <a:masterClrMapping/>
  </p:clrMapOvr>
  <p:transition advTm="10233">
    <p:cover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latin typeface="Monotype Corsiva" pitchFamily="66" charset="0"/>
              </a:rPr>
              <a:t>Каспай</a:t>
            </a:r>
            <a:endParaRPr lang="ru-RU" dirty="0">
              <a:latin typeface="Monotype Corsiva" pitchFamily="66" charset="0"/>
            </a:endParaRPr>
          </a:p>
        </p:txBody>
      </p:sp>
      <p:pic>
        <p:nvPicPr>
          <p:cNvPr id="4" name="Содержимое 3" descr="P2260002.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6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68760"/>
            <a:ext cx="8229600" cy="5055840"/>
          </a:xfrm>
        </p:spPr>
        <p:txBody>
          <a:bodyPr/>
          <a:lstStyle/>
          <a:p>
            <a:r>
              <a:rPr lang="ru-RU" b="1" i="1" dirty="0" err="1" smtClean="0"/>
              <a:t>Далган</a:t>
            </a:r>
            <a:r>
              <a:rPr lang="ru-RU" b="1" i="1" dirty="0" smtClean="0"/>
              <a:t> с маслом и </a:t>
            </a:r>
            <a:r>
              <a:rPr lang="ru-RU" b="1" i="1" dirty="0" err="1" smtClean="0"/>
              <a:t>чокпеком</a:t>
            </a:r>
            <a:r>
              <a:rPr lang="ru-RU" i="1" dirty="0" smtClean="0"/>
              <a:t>.</a:t>
            </a:r>
            <a:r>
              <a:rPr lang="ru-RU" dirty="0" smtClean="0"/>
              <a:t> В пиалу высыпать </a:t>
            </a:r>
            <a:r>
              <a:rPr lang="ru-RU" dirty="0" err="1" smtClean="0"/>
              <a:t>далган</a:t>
            </a:r>
            <a:r>
              <a:rPr lang="ru-RU" dirty="0" smtClean="0"/>
              <a:t> – муку и положить </a:t>
            </a:r>
            <a:r>
              <a:rPr lang="ru-RU" dirty="0" err="1" smtClean="0"/>
              <a:t>саржаг-топленое</a:t>
            </a:r>
            <a:r>
              <a:rPr lang="ru-RU" dirty="0" smtClean="0"/>
              <a:t> масло и </a:t>
            </a:r>
            <a:r>
              <a:rPr lang="ru-RU" dirty="0" err="1" smtClean="0"/>
              <a:t>чокпек</a:t>
            </a:r>
            <a:r>
              <a:rPr lang="ru-RU" dirty="0" smtClean="0"/>
              <a:t>. Есть, размешивая в горячем чае. </a:t>
            </a:r>
            <a:r>
              <a:rPr lang="ru-RU" dirty="0" err="1" smtClean="0"/>
              <a:t>Далган</a:t>
            </a:r>
            <a:r>
              <a:rPr lang="ru-RU" dirty="0" smtClean="0"/>
              <a:t> с </a:t>
            </a:r>
            <a:r>
              <a:rPr lang="ru-RU" dirty="0" err="1" smtClean="0"/>
              <a:t>саржагом</a:t>
            </a:r>
            <a:r>
              <a:rPr lang="ru-RU" dirty="0" smtClean="0"/>
              <a:t> и </a:t>
            </a:r>
            <a:r>
              <a:rPr lang="ru-RU" dirty="0" err="1" smtClean="0"/>
              <a:t>чокпеком</a:t>
            </a:r>
            <a:r>
              <a:rPr lang="ru-RU" dirty="0" smtClean="0"/>
              <a:t> приятно пахнет, вкусен и очень питателен.</a:t>
            </a:r>
          </a:p>
          <a:p>
            <a:pPr>
              <a:buNone/>
            </a:pPr>
            <a:r>
              <a:rPr lang="ru-RU" dirty="0" smtClean="0"/>
              <a:t> </a:t>
            </a:r>
          </a:p>
          <a:p>
            <a:pPr>
              <a:buNone/>
            </a:pPr>
            <a:endParaRPr lang="ru-RU" dirty="0"/>
          </a:p>
        </p:txBody>
      </p:sp>
    </p:spTree>
  </p:cSld>
  <p:clrMapOvr>
    <a:masterClrMapping/>
  </p:clrMapOvr>
  <p:transition advTm="7410">
    <p:circl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latin typeface="Monotype Corsiva" pitchFamily="66" charset="0"/>
              </a:rPr>
              <a:t>Далган</a:t>
            </a:r>
            <a:r>
              <a:rPr lang="ru-RU" dirty="0" smtClean="0">
                <a:latin typeface="Monotype Corsiva" pitchFamily="66" charset="0"/>
              </a:rPr>
              <a:t> с маслом </a:t>
            </a:r>
            <a:endParaRPr lang="ru-RU" dirty="0">
              <a:latin typeface="Monotype Corsiva" pitchFamily="66" charset="0"/>
            </a:endParaRPr>
          </a:p>
        </p:txBody>
      </p:sp>
      <p:pic>
        <p:nvPicPr>
          <p:cNvPr id="4" name="Содержимое 3" descr="PA070075.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6708">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r>
              <a:rPr lang="ru-RU" b="1" i="1" dirty="0" err="1" smtClean="0"/>
              <a:t>Тарак</a:t>
            </a:r>
            <a:r>
              <a:rPr lang="ru-RU" b="1" i="1" dirty="0" smtClean="0"/>
              <a:t> (кефир).</a:t>
            </a:r>
            <a:r>
              <a:rPr lang="ru-RU" b="1" dirty="0" smtClean="0"/>
              <a:t> </a:t>
            </a:r>
            <a:r>
              <a:rPr lang="ru-RU" dirty="0" smtClean="0"/>
              <a:t>Особо приятен холодный </a:t>
            </a:r>
            <a:r>
              <a:rPr lang="ru-RU" dirty="0" err="1" smtClean="0"/>
              <a:t>тарак</a:t>
            </a:r>
            <a:r>
              <a:rPr lang="ru-RU" dirty="0" smtClean="0"/>
              <a:t>. Он хорошо утоляет жажду и одновременно насыщает. Обладает ценными диетическими свойствами. </a:t>
            </a:r>
            <a:r>
              <a:rPr lang="ru-RU" dirty="0" err="1" smtClean="0"/>
              <a:t>Тарак</a:t>
            </a:r>
            <a:r>
              <a:rPr lang="ru-RU" dirty="0" smtClean="0"/>
              <a:t> всегда находил применение в качестве предварительного угощения для гостя, пока готовилась горячая еда. </a:t>
            </a:r>
            <a:r>
              <a:rPr lang="ru-RU" dirty="0" err="1" smtClean="0"/>
              <a:t>Тарак</a:t>
            </a:r>
            <a:r>
              <a:rPr lang="ru-RU" dirty="0" smtClean="0"/>
              <a:t> изготовляется из кипяченого молока на закваске. А её обычно сохраняют с последнего </a:t>
            </a:r>
            <a:r>
              <a:rPr lang="ru-RU" dirty="0" err="1" smtClean="0"/>
              <a:t>тарака</a:t>
            </a:r>
            <a:r>
              <a:rPr lang="ru-RU" dirty="0" smtClean="0"/>
              <a:t>, сделанного прошлой осенью. Молоко чуть-чуть подогреть. В эмалированной посуде развести закваску, следя за тем, чтобы она была без комочков, так как от этого зависит качество </a:t>
            </a:r>
            <a:r>
              <a:rPr lang="ru-RU" dirty="0" err="1" smtClean="0"/>
              <a:t>тарака</a:t>
            </a:r>
            <a:r>
              <a:rPr lang="ru-RU" dirty="0" smtClean="0"/>
              <a:t>. Готовую закваску вылить в теплое молоко и многократным «</a:t>
            </a:r>
            <a:r>
              <a:rPr lang="ru-RU" dirty="0" err="1" smtClean="0"/>
              <a:t>саарар</a:t>
            </a:r>
            <a:r>
              <a:rPr lang="ru-RU" dirty="0" smtClean="0"/>
              <a:t>» добиться хорошей </a:t>
            </a:r>
            <a:r>
              <a:rPr lang="ru-RU" dirty="0" err="1" smtClean="0"/>
              <a:t>пнеы</a:t>
            </a:r>
            <a:r>
              <a:rPr lang="ru-RU" dirty="0" smtClean="0"/>
              <a:t>. Укрытый </a:t>
            </a:r>
            <a:r>
              <a:rPr lang="ru-RU" dirty="0" err="1" smtClean="0"/>
              <a:t>тарак</a:t>
            </a:r>
            <a:r>
              <a:rPr lang="ru-RU" dirty="0" smtClean="0"/>
              <a:t> будет готов через пять-шесть часов. Лучшей закваской в наше время являются варенец и ряженка.</a:t>
            </a:r>
          </a:p>
          <a:p>
            <a:endParaRPr lang="ru-RU" dirty="0"/>
          </a:p>
        </p:txBody>
      </p:sp>
    </p:spTree>
  </p:cSld>
  <p:clrMapOvr>
    <a:masterClrMapping/>
  </p:clrMapOvr>
  <p:transition spd="med" advClick="0" advTm="10265">
    <p:wipe/>
    <p:sndAc>
      <p:stSnd>
        <p:snd r:embed="rId2" name="chimes.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271864"/>
          </a:xfrm>
        </p:spPr>
        <p:txBody>
          <a:bodyPr/>
          <a:lstStyle/>
          <a:p>
            <a:r>
              <a:rPr lang="ru-RU" b="1" i="1" dirty="0" err="1" smtClean="0"/>
              <a:t>Просо-чинге-тараа</a:t>
            </a:r>
            <a:r>
              <a:rPr lang="ru-RU" b="1" i="1" dirty="0" smtClean="0"/>
              <a:t>.</a:t>
            </a:r>
            <a:r>
              <a:rPr lang="ru-RU" b="1" dirty="0" smtClean="0"/>
              <a:t> </a:t>
            </a:r>
            <a:r>
              <a:rPr lang="ru-RU" dirty="0" smtClean="0"/>
              <a:t>Перед калением просо очистить, вымочить. Очищенное просо положить в чашу и варить на медленном огне. Просо разбухнет, начнет шелушиться. Снять с огня, дать остыть. Калить также,  как и </a:t>
            </a:r>
            <a:r>
              <a:rPr lang="ru-RU" dirty="0" err="1" smtClean="0"/>
              <a:t>арбай</a:t>
            </a:r>
            <a:r>
              <a:rPr lang="ru-RU" dirty="0" smtClean="0"/>
              <a:t> (ячмень). Потом отшелушить в ступе два-три раза, пока просо не станет чистым. Остатки раздробленной </a:t>
            </a:r>
            <a:r>
              <a:rPr lang="ru-RU" dirty="0" err="1" smtClean="0"/>
              <a:t>чинге-тараа</a:t>
            </a:r>
            <a:r>
              <a:rPr lang="ru-RU" dirty="0" smtClean="0"/>
              <a:t> называются </a:t>
            </a:r>
            <a:r>
              <a:rPr lang="ru-RU" dirty="0" err="1" smtClean="0"/>
              <a:t>хевек</a:t>
            </a:r>
            <a:r>
              <a:rPr lang="ru-RU" dirty="0" smtClean="0"/>
              <a:t> –просяная мука.</a:t>
            </a:r>
          </a:p>
          <a:p>
            <a:r>
              <a:rPr lang="ru-RU" dirty="0" smtClean="0"/>
              <a:t>Просо с пенками. В просо положить </a:t>
            </a:r>
            <a:r>
              <a:rPr lang="ru-RU" dirty="0" err="1" smtClean="0"/>
              <a:t>ореме</a:t>
            </a:r>
            <a:r>
              <a:rPr lang="ru-RU" dirty="0" smtClean="0"/>
              <a:t>(пенки). Едят, перемешивая их, или же с чаем.</a:t>
            </a:r>
          </a:p>
          <a:p>
            <a:endParaRPr lang="ru-RU" dirty="0"/>
          </a:p>
        </p:txBody>
      </p:sp>
    </p:spTree>
  </p:cSld>
  <p:clrMapOvr>
    <a:masterClrMapping/>
  </p:clrMapOvr>
  <p:transition advTm="9751">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Monotype Corsiva" pitchFamily="66" charset="0"/>
              </a:rPr>
              <a:t>Просо – с пенками</a:t>
            </a:r>
            <a:endParaRPr lang="ru-RU" dirty="0">
              <a:latin typeface="Monotype Corsiva" pitchFamily="66" charset="0"/>
            </a:endParaRPr>
          </a:p>
        </p:txBody>
      </p:sp>
      <p:pic>
        <p:nvPicPr>
          <p:cNvPr id="4" name="Содержимое 3" descr="P2190012.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7161">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44824"/>
            <a:ext cx="2666256" cy="1152128"/>
          </a:xfrm>
        </p:spPr>
        <p:txBody>
          <a:bodyPr>
            <a:noAutofit/>
          </a:bodyPr>
          <a:lstStyle/>
          <a:p>
            <a:r>
              <a:rPr lang="ru-RU" sz="4000" dirty="0" smtClean="0">
                <a:latin typeface="Monotype Corsiva" pitchFamily="66" charset="0"/>
              </a:rPr>
              <a:t>Приятного аппетита!</a:t>
            </a:r>
            <a:endParaRPr lang="ru-RU" sz="4000" dirty="0">
              <a:latin typeface="Monotype Corsiva" pitchFamily="66" charset="0"/>
            </a:endParaRPr>
          </a:p>
        </p:txBody>
      </p:sp>
      <p:pic>
        <p:nvPicPr>
          <p:cNvPr id="7" name="Рисунок 6" descr="img539.jpg"/>
          <p:cNvPicPr>
            <a:picLocks noGrp="1" noChangeAspect="1"/>
          </p:cNvPicPr>
          <p:nvPr>
            <p:ph type="pic" idx="1"/>
          </p:nvPr>
        </p:nvPicPr>
        <p:blipFill>
          <a:blip r:embed="rId2" cstate="print"/>
          <a:srcRect t="20455" b="20455"/>
          <a:stretch>
            <a:fillRect/>
          </a:stretch>
        </p:blipFill>
        <p:spPr>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advTm="8252">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04088"/>
            <a:ext cx="8219256" cy="1143000"/>
          </a:xfrm>
        </p:spPr>
        <p:txBody>
          <a:bodyPr/>
          <a:lstStyle/>
          <a:p>
            <a:pPr algn="ctr"/>
            <a:r>
              <a:rPr lang="ru-RU" dirty="0" err="1" smtClean="0">
                <a:latin typeface="Monotype Corsiva" pitchFamily="66" charset="0"/>
              </a:rPr>
              <a:t>Кефир-Тарак</a:t>
            </a:r>
            <a:endParaRPr lang="ru-RU" dirty="0">
              <a:latin typeface="Monotype Corsiva" pitchFamily="66" charset="0"/>
            </a:endParaRPr>
          </a:p>
        </p:txBody>
      </p:sp>
      <p:pic>
        <p:nvPicPr>
          <p:cNvPr id="5" name="Содержимое 4" descr="P6170870.JPG"/>
          <p:cNvPicPr>
            <a:picLocks noGrp="1" noChangeAspect="1"/>
          </p:cNvPicPr>
          <p:nvPr>
            <p:ph idx="1"/>
          </p:nvPr>
        </p:nvPicPr>
        <p:blipFill>
          <a:blip r:embed="rId2"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6521">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1800" dirty="0" smtClean="0"/>
              <a:t> </a:t>
            </a:r>
            <a:r>
              <a:rPr lang="ru-RU" sz="1800" b="1" i="1" dirty="0" err="1" smtClean="0"/>
              <a:t>Ааржы</a:t>
            </a:r>
            <a:r>
              <a:rPr lang="ru-RU" sz="1800" b="1" i="1" dirty="0" smtClean="0"/>
              <a:t> (творог)</a:t>
            </a:r>
            <a:r>
              <a:rPr lang="ru-RU" sz="1800" dirty="0" smtClean="0"/>
              <a:t> простоквашу изо дня в день собирают в посуду. Когда она наполнится содержимое вылить в чугунный казан и варить довольно длительное время. </a:t>
            </a:r>
            <a:r>
              <a:rPr lang="ru-RU" sz="1800" dirty="0" err="1" smtClean="0"/>
              <a:t>Тарак</a:t>
            </a:r>
            <a:r>
              <a:rPr lang="ru-RU" sz="1800" dirty="0" smtClean="0"/>
              <a:t> постепенно перейдет в другое состояние –</a:t>
            </a:r>
            <a:r>
              <a:rPr lang="ru-RU" sz="1800" dirty="0" err="1" smtClean="0"/>
              <a:t>божа</a:t>
            </a:r>
            <a:r>
              <a:rPr lang="ru-RU" sz="1800" dirty="0" smtClean="0"/>
              <a:t>(сыворотку) </a:t>
            </a:r>
            <a:r>
              <a:rPr lang="ru-RU" sz="1800" dirty="0" err="1" smtClean="0"/>
              <a:t>Божа</a:t>
            </a:r>
            <a:r>
              <a:rPr lang="ru-RU" sz="1800" dirty="0" smtClean="0"/>
              <a:t> (</a:t>
            </a:r>
            <a:r>
              <a:rPr lang="ru-RU" sz="1800" dirty="0" err="1" smtClean="0"/>
              <a:t>сыворотку</a:t>
            </a:r>
            <a:r>
              <a:rPr lang="ru-RU" sz="1800" dirty="0" smtClean="0"/>
              <a:t>) отлить в отдельную посуду. Потом эту массу вылить в специальный	</a:t>
            </a:r>
            <a:r>
              <a:rPr lang="ru-RU" sz="1800" dirty="0" err="1" smtClean="0"/>
              <a:t>мешок-ааржы</a:t>
            </a:r>
            <a:r>
              <a:rPr lang="ru-RU" sz="1800" dirty="0" smtClean="0"/>
              <a:t> </a:t>
            </a:r>
            <a:r>
              <a:rPr lang="ru-RU" sz="1800" dirty="0" err="1" smtClean="0"/>
              <a:t>таары</a:t>
            </a:r>
            <a:r>
              <a:rPr lang="ru-RU" sz="1800" dirty="0" smtClean="0"/>
              <a:t> (полотняный мешочек) Сыворотка вытечет, а в мешочке остается творог , положить его под гнет. Он может так лежать не больше полутора суток,  иначе может испортиться. Готовый </a:t>
            </a:r>
            <a:r>
              <a:rPr lang="ru-RU" sz="1800" dirty="0" err="1" smtClean="0"/>
              <a:t>ааржы</a:t>
            </a:r>
            <a:r>
              <a:rPr lang="ru-RU" sz="1800" dirty="0" smtClean="0"/>
              <a:t> покрошить на специальной фанерной доске с бортиками и высушить. Его можно есть как в свежем так и в сушеном виде. Употребляют </a:t>
            </a:r>
            <a:r>
              <a:rPr lang="ru-RU" sz="1800" dirty="0" err="1" smtClean="0"/>
              <a:t>ааржы</a:t>
            </a:r>
            <a:r>
              <a:rPr lang="ru-RU" sz="1800" dirty="0" smtClean="0"/>
              <a:t>  с </a:t>
            </a:r>
            <a:r>
              <a:rPr lang="ru-RU" sz="1800" dirty="0" err="1" smtClean="0"/>
              <a:t>пенкой-ореме</a:t>
            </a:r>
            <a:r>
              <a:rPr lang="ru-RU" sz="1800" dirty="0" smtClean="0"/>
              <a:t> или с чаем, молоком, сахаром. На зиму готовят лепешки из творога с </a:t>
            </a:r>
            <a:r>
              <a:rPr lang="ru-RU" sz="1800" dirty="0" err="1" smtClean="0"/>
              <a:t>кулча</a:t>
            </a:r>
            <a:r>
              <a:rPr lang="ru-RU" sz="1800" dirty="0" smtClean="0"/>
              <a:t> (диким луком), лук растолочь, смешать со свежим творогом, сделать из него маленькие лепешечки и высушить. </a:t>
            </a:r>
            <a:r>
              <a:rPr lang="ru-RU" sz="1800" dirty="0" err="1" smtClean="0"/>
              <a:t>Кулча</a:t>
            </a:r>
            <a:r>
              <a:rPr lang="ru-RU" sz="1800" dirty="0" smtClean="0"/>
              <a:t> добавляется в суп, она придает неповторимый вкус.</a:t>
            </a:r>
          </a:p>
          <a:p>
            <a:endParaRPr lang="ru-RU" sz="1800" dirty="0"/>
          </a:p>
        </p:txBody>
      </p:sp>
    </p:spTree>
  </p:cSld>
  <p:clrMapOvr>
    <a:masterClrMapping/>
  </p:clrMapOvr>
  <p:transition spd="med" advClick="0" advTm="10187">
    <p:wipe dir="u"/>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Monotype Corsiva" pitchFamily="66" charset="0"/>
              </a:rPr>
              <a:t>Творог -</a:t>
            </a:r>
            <a:r>
              <a:rPr lang="ru-RU" dirty="0" err="1" smtClean="0">
                <a:latin typeface="Monotype Corsiva" pitchFamily="66" charset="0"/>
              </a:rPr>
              <a:t>ааржы</a:t>
            </a:r>
            <a:endParaRPr lang="ru-RU" dirty="0">
              <a:latin typeface="Monotype Corsiva" pitchFamily="66" charset="0"/>
            </a:endParaRPr>
          </a:p>
        </p:txBody>
      </p:sp>
      <p:pic>
        <p:nvPicPr>
          <p:cNvPr id="4" name="Содержимое 3" descr="P6170867.JPG"/>
          <p:cNvPicPr>
            <a:picLocks noGrp="1" noChangeAspect="1"/>
          </p:cNvPicPr>
          <p:nvPr>
            <p:ph idx="1"/>
          </p:nvPr>
        </p:nvPicPr>
        <p:blipFill>
          <a:blip r:embed="rId3" cstate="print"/>
          <a:stretch>
            <a:fillRect/>
          </a:stretch>
        </p:blipFill>
        <p:spPr>
          <a:xfrm>
            <a:off x="1645708" y="1935163"/>
            <a:ext cx="5852583" cy="4389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Click="0" advTm="5897">
    <p:wedge/>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488</TotalTime>
  <Words>3047</Words>
  <Application>Microsoft Office PowerPoint</Application>
  <PresentationFormat>Экран (4:3)</PresentationFormat>
  <Paragraphs>90</Paragraphs>
  <Slides>62</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Поток</vt:lpstr>
      <vt:lpstr>Рецепты тувинской кухни.</vt:lpstr>
      <vt:lpstr>Слайд 2</vt:lpstr>
      <vt:lpstr>Блюда из молока</vt:lpstr>
      <vt:lpstr>Слайд 4</vt:lpstr>
      <vt:lpstr>Пенки - ореме</vt:lpstr>
      <vt:lpstr>Слайд 6</vt:lpstr>
      <vt:lpstr>Кефир-Тарак</vt:lpstr>
      <vt:lpstr>Слайд 8</vt:lpstr>
      <vt:lpstr>Творог -ааржы</vt:lpstr>
      <vt:lpstr>Слайд 10</vt:lpstr>
      <vt:lpstr>Курут –сушеный творог</vt:lpstr>
      <vt:lpstr>Слайд 12</vt:lpstr>
      <vt:lpstr>Сыр-быштак</vt:lpstr>
      <vt:lpstr>Слайд 14</vt:lpstr>
      <vt:lpstr>Высушенный творог-ээжегей</vt:lpstr>
      <vt:lpstr>Слайд 16</vt:lpstr>
      <vt:lpstr>Топленое масло -саржаг</vt:lpstr>
      <vt:lpstr>Слайд 18</vt:lpstr>
      <vt:lpstr> Пенки с сушеным творогом-Чокпек</vt:lpstr>
      <vt:lpstr>Слайд 20</vt:lpstr>
      <vt:lpstr>Чай с молоком</vt:lpstr>
      <vt:lpstr>Слайд 22</vt:lpstr>
      <vt:lpstr>Чай с чуданом</vt:lpstr>
      <vt:lpstr>Блюда из субпродуктов</vt:lpstr>
      <vt:lpstr>Слайд 25</vt:lpstr>
      <vt:lpstr>Изиг – Хан (Кровяная колбаса)</vt:lpstr>
      <vt:lpstr>Слайд 27</vt:lpstr>
      <vt:lpstr>Кровяная колбаса в слепой кишке</vt:lpstr>
      <vt:lpstr>Слайд 29</vt:lpstr>
      <vt:lpstr>Согажа</vt:lpstr>
      <vt:lpstr>Слайд 31</vt:lpstr>
      <vt:lpstr>Кургулдай</vt:lpstr>
      <vt:lpstr>Слайд 33</vt:lpstr>
      <vt:lpstr>Чореме</vt:lpstr>
      <vt:lpstr>Слайд 35</vt:lpstr>
      <vt:lpstr>Хырбача</vt:lpstr>
      <vt:lpstr>Слайд 37</vt:lpstr>
      <vt:lpstr>Грудинка</vt:lpstr>
      <vt:lpstr>Слайд 39</vt:lpstr>
      <vt:lpstr>Ужа</vt:lpstr>
      <vt:lpstr>Слайд 41</vt:lpstr>
      <vt:lpstr>Пельмени</vt:lpstr>
      <vt:lpstr>Слайд 43</vt:lpstr>
      <vt:lpstr>Бууза</vt:lpstr>
      <vt:lpstr>Слайд 45</vt:lpstr>
      <vt:lpstr>Казы</vt:lpstr>
      <vt:lpstr>Далган с маслом </vt:lpstr>
      <vt:lpstr>Слайд 48</vt:lpstr>
      <vt:lpstr>Суп - лапша</vt:lpstr>
      <vt:lpstr>Слайд 50</vt:lpstr>
      <vt:lpstr>Боорзак</vt:lpstr>
      <vt:lpstr>Слайд 52</vt:lpstr>
      <vt:lpstr>Хайлымак</vt:lpstr>
      <vt:lpstr>Слайд 54</vt:lpstr>
      <vt:lpstr>Шарбын</vt:lpstr>
      <vt:lpstr>Слайд 56</vt:lpstr>
      <vt:lpstr>Каспай</vt:lpstr>
      <vt:lpstr>Слайд 58</vt:lpstr>
      <vt:lpstr>Далган с маслом </vt:lpstr>
      <vt:lpstr>Слайд 60</vt:lpstr>
      <vt:lpstr>Просо – с пенками</vt:lpstr>
      <vt:lpstr>Приятного аппетита!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Тувинская кухня.</dc:title>
  <dc:creator>Позитроника</dc:creator>
  <cp:lastModifiedBy>позитив</cp:lastModifiedBy>
  <cp:revision>123</cp:revision>
  <dcterms:created xsi:type="dcterms:W3CDTF">2012-09-27T13:58:38Z</dcterms:created>
  <dcterms:modified xsi:type="dcterms:W3CDTF">2013-02-04T11:57:13Z</dcterms:modified>
</cp:coreProperties>
</file>